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2"/>
  </p:notesMasterIdLst>
  <p:sldIdLst>
    <p:sldId id="331" r:id="rId2"/>
    <p:sldId id="299" r:id="rId3"/>
    <p:sldId id="316" r:id="rId4"/>
    <p:sldId id="317" r:id="rId5"/>
    <p:sldId id="318" r:id="rId6"/>
    <p:sldId id="319" r:id="rId7"/>
    <p:sldId id="262" r:id="rId8"/>
    <p:sldId id="321" r:id="rId9"/>
    <p:sldId id="323" r:id="rId10"/>
    <p:sldId id="324" r:id="rId11"/>
    <p:sldId id="264" r:id="rId12"/>
    <p:sldId id="265" r:id="rId13"/>
    <p:sldId id="302" r:id="rId14"/>
    <p:sldId id="266" r:id="rId15"/>
    <p:sldId id="330" r:id="rId16"/>
    <p:sldId id="300" r:id="rId17"/>
    <p:sldId id="267" r:id="rId18"/>
    <p:sldId id="328" r:id="rId19"/>
    <p:sldId id="303" r:id="rId20"/>
    <p:sldId id="329" r:id="rId21"/>
    <p:sldId id="325" r:id="rId22"/>
    <p:sldId id="279" r:id="rId23"/>
    <p:sldId id="280" r:id="rId24"/>
    <p:sldId id="281" r:id="rId25"/>
    <p:sldId id="282" r:id="rId26"/>
    <p:sldId id="283" r:id="rId27"/>
    <p:sldId id="332" r:id="rId28"/>
    <p:sldId id="286" r:id="rId29"/>
    <p:sldId id="287" r:id="rId30"/>
    <p:sldId id="297" r:id="rId31"/>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9142F"/>
    <a:srgbClr val="1D1732"/>
    <a:srgbClr val="9F9EA9"/>
    <a:srgbClr val="A19FAB"/>
    <a:srgbClr val="E5E5E5"/>
    <a:srgbClr val="D0CED4"/>
    <a:srgbClr val="B8B6BE"/>
    <a:srgbClr val="423E57"/>
    <a:srgbClr val="16102C"/>
    <a:srgbClr val="B6B4B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649" autoAdjust="0"/>
    <p:restoredTop sz="69722" autoAdjust="0"/>
  </p:normalViewPr>
  <p:slideViewPr>
    <p:cSldViewPr snapToGrid="0">
      <p:cViewPr varScale="1">
        <p:scale>
          <a:sx n="67" d="100"/>
          <a:sy n="67" d="100"/>
        </p:scale>
        <p:origin x="1352" y="168"/>
      </p:cViewPr>
      <p:guideLst>
        <p:guide orient="horz" pos="2160"/>
        <p:guide pos="3840"/>
      </p:guideLst>
    </p:cSldViewPr>
  </p:slideViewPr>
  <p:notesTextViewPr>
    <p:cViewPr>
      <p:scale>
        <a:sx n="1" d="1"/>
        <a:sy n="1" d="1"/>
      </p:scale>
      <p:origin x="0" y="0"/>
    </p:cViewPr>
  </p:notesTextViewPr>
  <p:sorterViewPr>
    <p:cViewPr>
      <p:scale>
        <a:sx n="100" d="100"/>
        <a:sy n="100" d="100"/>
      </p:scale>
      <p:origin x="0" y="-8016"/>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C72446F-DB6E-174D-93D5-21B536505796}" type="doc">
      <dgm:prSet loTypeId="urn:microsoft.com/office/officeart/2005/8/layout/cycle3" loCatId="" qsTypeId="urn:microsoft.com/office/officeart/2005/8/quickstyle/simple1" qsCatId="simple" csTypeId="urn:microsoft.com/office/officeart/2005/8/colors/accent3_2" csCatId="accent3" phldr="1"/>
      <dgm:spPr/>
      <dgm:t>
        <a:bodyPr/>
        <a:lstStyle/>
        <a:p>
          <a:endParaRPr lang="es-ES"/>
        </a:p>
      </dgm:t>
    </dgm:pt>
    <dgm:pt modelId="{DB30145B-6D93-ED49-B39C-BD43B0D4FE94}">
      <dgm:prSet phldrT="[Texto]" custT="1"/>
      <dgm:spPr/>
      <dgm:t>
        <a:bodyPr/>
        <a:lstStyle/>
        <a:p>
          <a:r>
            <a:rPr lang="es-ES" sz="1700" dirty="0">
              <a:latin typeface="Arial" panose="020B0604020202020204" pitchFamily="34" charset="0"/>
              <a:cs typeface="Arial" panose="020B0604020202020204" pitchFamily="34" charset="0"/>
            </a:rPr>
            <a:t>Revisión y ajuste de los procesos y objetivos de la terapia</a:t>
          </a:r>
        </a:p>
      </dgm:t>
    </dgm:pt>
    <dgm:pt modelId="{778BD5FD-589A-6C4D-AFA6-E5D4F63B8E16}" type="parTrans" cxnId="{AA02B775-9969-8345-B0C3-6C4FA5388AC6}">
      <dgm:prSet/>
      <dgm:spPr/>
      <dgm:t>
        <a:bodyPr/>
        <a:lstStyle/>
        <a:p>
          <a:endParaRPr lang="es-ES"/>
        </a:p>
      </dgm:t>
    </dgm:pt>
    <dgm:pt modelId="{6F73485D-C041-754D-975D-A0756F2D2B54}" type="sibTrans" cxnId="{AA02B775-9969-8345-B0C3-6C4FA5388AC6}">
      <dgm:prSet/>
      <dgm:spPr/>
      <dgm:t>
        <a:bodyPr/>
        <a:lstStyle/>
        <a:p>
          <a:endParaRPr lang="es-ES"/>
        </a:p>
      </dgm:t>
    </dgm:pt>
    <dgm:pt modelId="{FF8307DC-538B-0244-8784-F932B60D2089}">
      <dgm:prSet phldrT="[Texto]" custT="1"/>
      <dgm:spPr/>
      <dgm:t>
        <a:bodyPr/>
        <a:lstStyle/>
        <a:p>
          <a:r>
            <a:rPr lang="es-ES" sz="1500" dirty="0">
              <a:latin typeface="Arial" panose="020B0604020202020204" pitchFamily="34" charset="0"/>
              <a:cs typeface="Arial" panose="020B0604020202020204" pitchFamily="34" charset="0"/>
            </a:rPr>
            <a:t>Desarrollo y estandarización de los objetivos y procesos de la terapia</a:t>
          </a:r>
        </a:p>
      </dgm:t>
    </dgm:pt>
    <dgm:pt modelId="{3A32D11C-2A4A-B749-AC0D-E14A955F91B1}" type="parTrans" cxnId="{A5E7DD0E-03D9-B845-8837-126BE5EA8AEF}">
      <dgm:prSet/>
      <dgm:spPr/>
      <dgm:t>
        <a:bodyPr/>
        <a:lstStyle/>
        <a:p>
          <a:endParaRPr lang="es-ES"/>
        </a:p>
      </dgm:t>
    </dgm:pt>
    <dgm:pt modelId="{111B0776-EFB2-AC46-A0D8-C72C8E129375}" type="sibTrans" cxnId="{A5E7DD0E-03D9-B845-8837-126BE5EA8AEF}">
      <dgm:prSet/>
      <dgm:spPr/>
      <dgm:t>
        <a:bodyPr/>
        <a:lstStyle/>
        <a:p>
          <a:endParaRPr lang="es-ES"/>
        </a:p>
      </dgm:t>
    </dgm:pt>
    <dgm:pt modelId="{6FF67FB3-9983-E94F-BE21-A650006A108A}">
      <dgm:prSet phldrT="[Texto]"/>
      <dgm:spPr/>
      <dgm:t>
        <a:bodyPr/>
        <a:lstStyle/>
        <a:p>
          <a:r>
            <a:rPr lang="es-ES" dirty="0">
              <a:latin typeface="Arial" panose="020B0604020202020204" pitchFamily="34" charset="0"/>
              <a:cs typeface="Arial" panose="020B0604020202020204" pitchFamily="34" charset="0"/>
            </a:rPr>
            <a:t>Preparación y control de los registros</a:t>
          </a:r>
        </a:p>
      </dgm:t>
    </dgm:pt>
    <dgm:pt modelId="{0FDE53F6-2DDD-BE45-96E7-C6AEFA5679EB}" type="parTrans" cxnId="{25E825B7-3A7E-0743-9C5B-0367219FACA0}">
      <dgm:prSet/>
      <dgm:spPr/>
      <dgm:t>
        <a:bodyPr/>
        <a:lstStyle/>
        <a:p>
          <a:endParaRPr lang="es-ES"/>
        </a:p>
      </dgm:t>
    </dgm:pt>
    <dgm:pt modelId="{40F459A3-501D-A94B-B2C2-A1DB04BF1250}" type="sibTrans" cxnId="{25E825B7-3A7E-0743-9C5B-0367219FACA0}">
      <dgm:prSet/>
      <dgm:spPr/>
      <dgm:t>
        <a:bodyPr/>
        <a:lstStyle/>
        <a:p>
          <a:endParaRPr lang="es-ES"/>
        </a:p>
      </dgm:t>
    </dgm:pt>
    <dgm:pt modelId="{FAA603F1-DE76-2443-A8C2-76207C9B3F9C}">
      <dgm:prSet phldrT="[Texto]"/>
      <dgm:spPr/>
      <dgm:t>
        <a:bodyPr/>
        <a:lstStyle/>
        <a:p>
          <a:r>
            <a:rPr lang="es-ES">
              <a:latin typeface="Arial" panose="020B0604020202020204" pitchFamily="34" charset="0"/>
              <a:cs typeface="Arial" panose="020B0604020202020204" pitchFamily="34" charset="0"/>
            </a:rPr>
            <a:t>Acciones preventivas y correctivas</a:t>
          </a:r>
          <a:endParaRPr lang="es-ES" dirty="0">
            <a:latin typeface="Arial" panose="020B0604020202020204" pitchFamily="34" charset="0"/>
            <a:cs typeface="Arial" panose="020B0604020202020204" pitchFamily="34" charset="0"/>
          </a:endParaRPr>
        </a:p>
      </dgm:t>
    </dgm:pt>
    <dgm:pt modelId="{679EEA50-72C4-4F45-880B-789ABA8A356A}" type="parTrans" cxnId="{8FB37D87-B4FF-6540-AC7E-2FE3B4C3A18F}">
      <dgm:prSet/>
      <dgm:spPr/>
      <dgm:t>
        <a:bodyPr/>
        <a:lstStyle/>
        <a:p>
          <a:endParaRPr lang="es-ES"/>
        </a:p>
      </dgm:t>
    </dgm:pt>
    <dgm:pt modelId="{2812CD63-1C85-8847-A224-5BE22B2B24FD}" type="sibTrans" cxnId="{8FB37D87-B4FF-6540-AC7E-2FE3B4C3A18F}">
      <dgm:prSet/>
      <dgm:spPr/>
      <dgm:t>
        <a:bodyPr/>
        <a:lstStyle/>
        <a:p>
          <a:endParaRPr lang="es-ES"/>
        </a:p>
      </dgm:t>
    </dgm:pt>
    <dgm:pt modelId="{7B1B4FB5-44E2-DB4F-9283-42E40E92B960}">
      <dgm:prSet phldrT="[Texto]"/>
      <dgm:spPr/>
      <dgm:t>
        <a:bodyPr/>
        <a:lstStyle/>
        <a:p>
          <a:r>
            <a:rPr lang="es-ES">
              <a:latin typeface="Arial" panose="020B0604020202020204" pitchFamily="34" charset="0"/>
              <a:cs typeface="Arial" panose="020B0604020202020204" pitchFamily="34" charset="0"/>
            </a:rPr>
            <a:t>Seguimiento de eventos adversos</a:t>
          </a:r>
          <a:endParaRPr lang="es-ES" dirty="0">
            <a:latin typeface="Arial" panose="020B0604020202020204" pitchFamily="34" charset="0"/>
            <a:cs typeface="Arial" panose="020B0604020202020204" pitchFamily="34" charset="0"/>
          </a:endParaRPr>
        </a:p>
      </dgm:t>
    </dgm:pt>
    <dgm:pt modelId="{AC3FE6FA-6122-B84A-BD7B-AF37AA409D0A}" type="parTrans" cxnId="{8839DB50-DB17-A344-9F71-4D7EC1ED3CF5}">
      <dgm:prSet/>
      <dgm:spPr/>
      <dgm:t>
        <a:bodyPr/>
        <a:lstStyle/>
        <a:p>
          <a:endParaRPr lang="es-ES"/>
        </a:p>
      </dgm:t>
    </dgm:pt>
    <dgm:pt modelId="{0B252C89-C630-8A4B-8795-D2F2B2F1762A}" type="sibTrans" cxnId="{8839DB50-DB17-A344-9F71-4D7EC1ED3CF5}">
      <dgm:prSet/>
      <dgm:spPr/>
      <dgm:t>
        <a:bodyPr/>
        <a:lstStyle/>
        <a:p>
          <a:endParaRPr lang="es-ES"/>
        </a:p>
      </dgm:t>
    </dgm:pt>
    <dgm:pt modelId="{DFF5B6CB-9C2D-264C-9441-4B251D35910A}">
      <dgm:prSet/>
      <dgm:spPr/>
      <dgm:t>
        <a:bodyPr/>
        <a:lstStyle/>
        <a:p>
          <a:r>
            <a:rPr lang="es-ES">
              <a:latin typeface="Arial" panose="020B0604020202020204" pitchFamily="34" charset="0"/>
              <a:cs typeface="Arial" panose="020B0604020202020204" pitchFamily="34" charset="0"/>
            </a:rPr>
            <a:t>Seguridad y eficacia de la TN</a:t>
          </a:r>
          <a:endParaRPr lang="es-ES" dirty="0">
            <a:latin typeface="Arial" panose="020B0604020202020204" pitchFamily="34" charset="0"/>
            <a:cs typeface="Arial" panose="020B0604020202020204" pitchFamily="34" charset="0"/>
          </a:endParaRPr>
        </a:p>
      </dgm:t>
    </dgm:pt>
    <dgm:pt modelId="{044EAA23-817C-5D45-A19C-95EE21ADBEF8}" type="sibTrans" cxnId="{4C408069-19E2-2044-ADC2-C52E4864644A}">
      <dgm:prSet/>
      <dgm:spPr/>
      <dgm:t>
        <a:bodyPr/>
        <a:lstStyle/>
        <a:p>
          <a:endParaRPr lang="es-ES"/>
        </a:p>
      </dgm:t>
    </dgm:pt>
    <dgm:pt modelId="{84FDEDBB-2059-3F44-A05D-E44244F07DA2}" type="parTrans" cxnId="{4C408069-19E2-2044-ADC2-C52E4864644A}">
      <dgm:prSet/>
      <dgm:spPr/>
      <dgm:t>
        <a:bodyPr/>
        <a:lstStyle/>
        <a:p>
          <a:endParaRPr lang="es-ES"/>
        </a:p>
      </dgm:t>
    </dgm:pt>
    <dgm:pt modelId="{C2EA91BD-9123-1C46-A271-F42511CD47D3}" type="pres">
      <dgm:prSet presAssocID="{2C72446F-DB6E-174D-93D5-21B536505796}" presName="Name0" presStyleCnt="0">
        <dgm:presLayoutVars>
          <dgm:dir/>
          <dgm:resizeHandles val="exact"/>
        </dgm:presLayoutVars>
      </dgm:prSet>
      <dgm:spPr/>
    </dgm:pt>
    <dgm:pt modelId="{3DB1437F-D2A5-1542-A1F9-15EAAEBB48E8}" type="pres">
      <dgm:prSet presAssocID="{2C72446F-DB6E-174D-93D5-21B536505796}" presName="cycle" presStyleCnt="0"/>
      <dgm:spPr/>
    </dgm:pt>
    <dgm:pt modelId="{6ED17B15-F707-F646-81D4-7BC7EB207A88}" type="pres">
      <dgm:prSet presAssocID="{DB30145B-6D93-ED49-B39C-BD43B0D4FE94}" presName="nodeFirstNode" presStyleLbl="node1" presStyleIdx="0" presStyleCnt="6" custScaleX="140120">
        <dgm:presLayoutVars>
          <dgm:bulletEnabled val="1"/>
        </dgm:presLayoutVars>
      </dgm:prSet>
      <dgm:spPr/>
    </dgm:pt>
    <dgm:pt modelId="{DD011E88-2118-C043-9D3C-F029B17AD424}" type="pres">
      <dgm:prSet presAssocID="{6F73485D-C041-754D-975D-A0756F2D2B54}" presName="sibTransFirstNode" presStyleLbl="bgShp" presStyleIdx="0" presStyleCnt="1"/>
      <dgm:spPr/>
    </dgm:pt>
    <dgm:pt modelId="{E0D13FE3-9BF1-3549-898C-A0504C5A3A58}" type="pres">
      <dgm:prSet presAssocID="{FF8307DC-538B-0244-8784-F932B60D2089}" presName="nodeFollowingNodes" presStyleLbl="node1" presStyleIdx="1" presStyleCnt="6" custScaleX="127657" custRadScaleRad="96616" custRadScaleInc="7161">
        <dgm:presLayoutVars>
          <dgm:bulletEnabled val="1"/>
        </dgm:presLayoutVars>
      </dgm:prSet>
      <dgm:spPr/>
    </dgm:pt>
    <dgm:pt modelId="{02A45C16-C0F1-C147-8F3C-214B91345F56}" type="pres">
      <dgm:prSet presAssocID="{6FF67FB3-9983-E94F-BE21-A650006A108A}" presName="nodeFollowingNodes" presStyleLbl="node1" presStyleIdx="2" presStyleCnt="6" custScaleX="113866">
        <dgm:presLayoutVars>
          <dgm:bulletEnabled val="1"/>
        </dgm:presLayoutVars>
      </dgm:prSet>
      <dgm:spPr/>
    </dgm:pt>
    <dgm:pt modelId="{03B2D9BC-DE30-0F42-A17B-3327E16DABC1}" type="pres">
      <dgm:prSet presAssocID="{FAA603F1-DE76-2443-A8C2-76207C9B3F9C}" presName="nodeFollowingNodes" presStyleLbl="node1" presStyleIdx="3" presStyleCnt="6">
        <dgm:presLayoutVars>
          <dgm:bulletEnabled val="1"/>
        </dgm:presLayoutVars>
      </dgm:prSet>
      <dgm:spPr/>
    </dgm:pt>
    <dgm:pt modelId="{E7D870AB-06C7-F942-B926-5994D3174268}" type="pres">
      <dgm:prSet presAssocID="{7B1B4FB5-44E2-DB4F-9283-42E40E92B960}" presName="nodeFollowingNodes" presStyleLbl="node1" presStyleIdx="4" presStyleCnt="6">
        <dgm:presLayoutVars>
          <dgm:bulletEnabled val="1"/>
        </dgm:presLayoutVars>
      </dgm:prSet>
      <dgm:spPr/>
    </dgm:pt>
    <dgm:pt modelId="{6B988990-9A87-3946-B832-08180B3BFDBB}" type="pres">
      <dgm:prSet presAssocID="{DFF5B6CB-9C2D-264C-9441-4B251D35910A}" presName="nodeFollowingNodes" presStyleLbl="node1" presStyleIdx="5" presStyleCnt="6" custRadScaleRad="96616" custRadScaleInc="-7161">
        <dgm:presLayoutVars>
          <dgm:bulletEnabled val="1"/>
        </dgm:presLayoutVars>
      </dgm:prSet>
      <dgm:spPr/>
    </dgm:pt>
  </dgm:ptLst>
  <dgm:cxnLst>
    <dgm:cxn modelId="{A5E7DD0E-03D9-B845-8837-126BE5EA8AEF}" srcId="{2C72446F-DB6E-174D-93D5-21B536505796}" destId="{FF8307DC-538B-0244-8784-F932B60D2089}" srcOrd="1" destOrd="0" parTransId="{3A32D11C-2A4A-B749-AC0D-E14A955F91B1}" sibTransId="{111B0776-EFB2-AC46-A0D8-C72C8E129375}"/>
    <dgm:cxn modelId="{A1A36B18-6050-764E-8E7B-5243EFFD96D0}" type="presOf" srcId="{FAA603F1-DE76-2443-A8C2-76207C9B3F9C}" destId="{03B2D9BC-DE30-0F42-A17B-3327E16DABC1}" srcOrd="0" destOrd="0" presId="urn:microsoft.com/office/officeart/2005/8/layout/cycle3"/>
    <dgm:cxn modelId="{E37A0228-A7E7-734F-B45F-0719BD0E097E}" type="presOf" srcId="{2C72446F-DB6E-174D-93D5-21B536505796}" destId="{C2EA91BD-9123-1C46-A271-F42511CD47D3}" srcOrd="0" destOrd="0" presId="urn:microsoft.com/office/officeart/2005/8/layout/cycle3"/>
    <dgm:cxn modelId="{241E6940-7988-1349-9F07-7F122EA209F3}" type="presOf" srcId="{6FF67FB3-9983-E94F-BE21-A650006A108A}" destId="{02A45C16-C0F1-C147-8F3C-214B91345F56}" srcOrd="0" destOrd="0" presId="urn:microsoft.com/office/officeart/2005/8/layout/cycle3"/>
    <dgm:cxn modelId="{8839DB50-DB17-A344-9F71-4D7EC1ED3CF5}" srcId="{2C72446F-DB6E-174D-93D5-21B536505796}" destId="{7B1B4FB5-44E2-DB4F-9283-42E40E92B960}" srcOrd="4" destOrd="0" parTransId="{AC3FE6FA-6122-B84A-BD7B-AF37AA409D0A}" sibTransId="{0B252C89-C630-8A4B-8795-D2F2B2F1762A}"/>
    <dgm:cxn modelId="{3172975B-BE52-2E45-9D83-5E5EE8516298}" type="presOf" srcId="{7B1B4FB5-44E2-DB4F-9283-42E40E92B960}" destId="{E7D870AB-06C7-F942-B926-5994D3174268}" srcOrd="0" destOrd="0" presId="urn:microsoft.com/office/officeart/2005/8/layout/cycle3"/>
    <dgm:cxn modelId="{4C408069-19E2-2044-ADC2-C52E4864644A}" srcId="{2C72446F-DB6E-174D-93D5-21B536505796}" destId="{DFF5B6CB-9C2D-264C-9441-4B251D35910A}" srcOrd="5" destOrd="0" parTransId="{84FDEDBB-2059-3F44-A05D-E44244F07DA2}" sibTransId="{044EAA23-817C-5D45-A19C-95EE21ADBEF8}"/>
    <dgm:cxn modelId="{AA02B775-9969-8345-B0C3-6C4FA5388AC6}" srcId="{2C72446F-DB6E-174D-93D5-21B536505796}" destId="{DB30145B-6D93-ED49-B39C-BD43B0D4FE94}" srcOrd="0" destOrd="0" parTransId="{778BD5FD-589A-6C4D-AFA6-E5D4F63B8E16}" sibTransId="{6F73485D-C041-754D-975D-A0756F2D2B54}"/>
    <dgm:cxn modelId="{DD017C7D-3409-9841-8E81-8A55B1352C5A}" type="presOf" srcId="{DFF5B6CB-9C2D-264C-9441-4B251D35910A}" destId="{6B988990-9A87-3946-B832-08180B3BFDBB}" srcOrd="0" destOrd="0" presId="urn:microsoft.com/office/officeart/2005/8/layout/cycle3"/>
    <dgm:cxn modelId="{AF99D27D-BCA2-5A48-8943-1A73E8AF4E23}" type="presOf" srcId="{6F73485D-C041-754D-975D-A0756F2D2B54}" destId="{DD011E88-2118-C043-9D3C-F029B17AD424}" srcOrd="0" destOrd="0" presId="urn:microsoft.com/office/officeart/2005/8/layout/cycle3"/>
    <dgm:cxn modelId="{8FB37D87-B4FF-6540-AC7E-2FE3B4C3A18F}" srcId="{2C72446F-DB6E-174D-93D5-21B536505796}" destId="{FAA603F1-DE76-2443-A8C2-76207C9B3F9C}" srcOrd="3" destOrd="0" parTransId="{679EEA50-72C4-4F45-880B-789ABA8A356A}" sibTransId="{2812CD63-1C85-8847-A224-5BE22B2B24FD}"/>
    <dgm:cxn modelId="{7B36008B-7D74-F14D-A94A-BD62AF1AEDE3}" type="presOf" srcId="{FF8307DC-538B-0244-8784-F932B60D2089}" destId="{E0D13FE3-9BF1-3549-898C-A0504C5A3A58}" srcOrd="0" destOrd="0" presId="urn:microsoft.com/office/officeart/2005/8/layout/cycle3"/>
    <dgm:cxn modelId="{25E825B7-3A7E-0743-9C5B-0367219FACA0}" srcId="{2C72446F-DB6E-174D-93D5-21B536505796}" destId="{6FF67FB3-9983-E94F-BE21-A650006A108A}" srcOrd="2" destOrd="0" parTransId="{0FDE53F6-2DDD-BE45-96E7-C6AEFA5679EB}" sibTransId="{40F459A3-501D-A94B-B2C2-A1DB04BF1250}"/>
    <dgm:cxn modelId="{827EC0E3-0880-A74A-8E33-8E093912F34E}" type="presOf" srcId="{DB30145B-6D93-ED49-B39C-BD43B0D4FE94}" destId="{6ED17B15-F707-F646-81D4-7BC7EB207A88}" srcOrd="0" destOrd="0" presId="urn:microsoft.com/office/officeart/2005/8/layout/cycle3"/>
    <dgm:cxn modelId="{EC015035-3A5F-3D41-8585-AC062E6322C9}" type="presParOf" srcId="{C2EA91BD-9123-1C46-A271-F42511CD47D3}" destId="{3DB1437F-D2A5-1542-A1F9-15EAAEBB48E8}" srcOrd="0" destOrd="0" presId="urn:microsoft.com/office/officeart/2005/8/layout/cycle3"/>
    <dgm:cxn modelId="{D9B45024-F89A-884C-B9A7-CF4113AE5F42}" type="presParOf" srcId="{3DB1437F-D2A5-1542-A1F9-15EAAEBB48E8}" destId="{6ED17B15-F707-F646-81D4-7BC7EB207A88}" srcOrd="0" destOrd="0" presId="urn:microsoft.com/office/officeart/2005/8/layout/cycle3"/>
    <dgm:cxn modelId="{E932E25C-AD25-3549-B2E3-E28B46C71E6B}" type="presParOf" srcId="{3DB1437F-D2A5-1542-A1F9-15EAAEBB48E8}" destId="{DD011E88-2118-C043-9D3C-F029B17AD424}" srcOrd="1" destOrd="0" presId="urn:microsoft.com/office/officeart/2005/8/layout/cycle3"/>
    <dgm:cxn modelId="{E6C66B9D-D188-974D-B403-CB6A14CC7CA3}" type="presParOf" srcId="{3DB1437F-D2A5-1542-A1F9-15EAAEBB48E8}" destId="{E0D13FE3-9BF1-3549-898C-A0504C5A3A58}" srcOrd="2" destOrd="0" presId="urn:microsoft.com/office/officeart/2005/8/layout/cycle3"/>
    <dgm:cxn modelId="{4B43E9F4-9E70-9848-9331-C25DA8D6A51E}" type="presParOf" srcId="{3DB1437F-D2A5-1542-A1F9-15EAAEBB48E8}" destId="{02A45C16-C0F1-C147-8F3C-214B91345F56}" srcOrd="3" destOrd="0" presId="urn:microsoft.com/office/officeart/2005/8/layout/cycle3"/>
    <dgm:cxn modelId="{D3662DD1-320E-6C42-94B3-EC8D39864908}" type="presParOf" srcId="{3DB1437F-D2A5-1542-A1F9-15EAAEBB48E8}" destId="{03B2D9BC-DE30-0F42-A17B-3327E16DABC1}" srcOrd="4" destOrd="0" presId="urn:microsoft.com/office/officeart/2005/8/layout/cycle3"/>
    <dgm:cxn modelId="{3880A89A-2F88-0A4F-89EF-9E66DD665217}" type="presParOf" srcId="{3DB1437F-D2A5-1542-A1F9-15EAAEBB48E8}" destId="{E7D870AB-06C7-F942-B926-5994D3174268}" srcOrd="5" destOrd="0" presId="urn:microsoft.com/office/officeart/2005/8/layout/cycle3"/>
    <dgm:cxn modelId="{BD7988E7-1828-6A45-9D9D-D9CFEBEEC8B5}" type="presParOf" srcId="{3DB1437F-D2A5-1542-A1F9-15EAAEBB48E8}" destId="{6B988990-9A87-3946-B832-08180B3BFDBB}" srcOrd="6" destOrd="0" presId="urn:microsoft.com/office/officeart/2005/8/layout/cycle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321D06D-95F8-FD4A-A530-3A0FB06FA356}" type="doc">
      <dgm:prSet loTypeId="urn:microsoft.com/office/officeart/2005/8/layout/matrix3" loCatId="" qsTypeId="urn:microsoft.com/office/officeart/2005/8/quickstyle/simple4" qsCatId="simple" csTypeId="urn:microsoft.com/office/officeart/2005/8/colors/colorful1" csCatId="colorful" phldr="1"/>
      <dgm:spPr/>
      <dgm:t>
        <a:bodyPr/>
        <a:lstStyle/>
        <a:p>
          <a:endParaRPr lang="es-ES"/>
        </a:p>
      </dgm:t>
    </dgm:pt>
    <dgm:pt modelId="{DA6A7EC8-E7A6-854D-8C0A-B2A482F10B48}">
      <dgm:prSet phldrT="[Texto]"/>
      <dgm:spPr>
        <a:solidFill>
          <a:srgbClr val="16102C"/>
        </a:solidFill>
      </dgm:spPr>
      <dgm:t>
        <a:bodyPr/>
        <a:lstStyle/>
        <a:p>
          <a:r>
            <a:rPr lang="es-ES" dirty="0"/>
            <a:t>Aspectos Nutricionales y Antropométricos</a:t>
          </a:r>
        </a:p>
      </dgm:t>
    </dgm:pt>
    <dgm:pt modelId="{EF69437B-47ED-4F40-8E05-8C0CE379887A}" type="parTrans" cxnId="{53D8397A-052C-6B46-BBF1-F6BA7F591F60}">
      <dgm:prSet/>
      <dgm:spPr/>
      <dgm:t>
        <a:bodyPr/>
        <a:lstStyle/>
        <a:p>
          <a:endParaRPr lang="es-ES"/>
        </a:p>
      </dgm:t>
    </dgm:pt>
    <dgm:pt modelId="{0A5E67DF-DBCD-9D4F-9335-9B646AF92334}" type="sibTrans" cxnId="{53D8397A-052C-6B46-BBF1-F6BA7F591F60}">
      <dgm:prSet/>
      <dgm:spPr/>
      <dgm:t>
        <a:bodyPr/>
        <a:lstStyle/>
        <a:p>
          <a:endParaRPr lang="es-ES"/>
        </a:p>
      </dgm:t>
    </dgm:pt>
    <dgm:pt modelId="{35C61A6A-A818-6340-81B9-A25BBFB47CB9}">
      <dgm:prSet phldrT="[Texto]"/>
      <dgm:spPr>
        <a:solidFill>
          <a:srgbClr val="0070C0"/>
        </a:solidFill>
      </dgm:spPr>
      <dgm:t>
        <a:bodyPr/>
        <a:lstStyle/>
        <a:p>
          <a:r>
            <a:rPr lang="es-ES" dirty="0"/>
            <a:t>Bioquímicos</a:t>
          </a:r>
        </a:p>
      </dgm:t>
    </dgm:pt>
    <dgm:pt modelId="{F9B8463A-388D-F549-BDB7-EF9C8A8756D6}" type="parTrans" cxnId="{46FDB526-81E9-EE46-A14B-B07F281D993B}">
      <dgm:prSet/>
      <dgm:spPr/>
      <dgm:t>
        <a:bodyPr/>
        <a:lstStyle/>
        <a:p>
          <a:endParaRPr lang="es-ES"/>
        </a:p>
      </dgm:t>
    </dgm:pt>
    <dgm:pt modelId="{26B87F6D-0F94-EE40-B9FE-C66A289DB977}" type="sibTrans" cxnId="{46FDB526-81E9-EE46-A14B-B07F281D993B}">
      <dgm:prSet/>
      <dgm:spPr/>
      <dgm:t>
        <a:bodyPr/>
        <a:lstStyle/>
        <a:p>
          <a:endParaRPr lang="es-ES"/>
        </a:p>
      </dgm:t>
    </dgm:pt>
    <dgm:pt modelId="{0E0F5E3E-1A98-C044-8720-688BACCB5179}">
      <dgm:prSet phldrT="[Texto]"/>
      <dgm:spPr>
        <a:solidFill>
          <a:srgbClr val="423E57"/>
        </a:solidFill>
      </dgm:spPr>
      <dgm:t>
        <a:bodyPr/>
        <a:lstStyle/>
        <a:p>
          <a:r>
            <a:rPr lang="es-ES" dirty="0"/>
            <a:t>Accesos enterales</a:t>
          </a:r>
        </a:p>
      </dgm:t>
    </dgm:pt>
    <dgm:pt modelId="{64ED15C9-129C-974F-A02B-CD261601BFEF}" type="parTrans" cxnId="{2C226654-3B43-1748-8451-6BCC8DD1D22D}">
      <dgm:prSet/>
      <dgm:spPr/>
      <dgm:t>
        <a:bodyPr/>
        <a:lstStyle/>
        <a:p>
          <a:endParaRPr lang="es-ES"/>
        </a:p>
      </dgm:t>
    </dgm:pt>
    <dgm:pt modelId="{9F1265F8-17E5-104A-8102-20A560CF4720}" type="sibTrans" cxnId="{2C226654-3B43-1748-8451-6BCC8DD1D22D}">
      <dgm:prSet/>
      <dgm:spPr/>
      <dgm:t>
        <a:bodyPr/>
        <a:lstStyle/>
        <a:p>
          <a:endParaRPr lang="es-ES"/>
        </a:p>
      </dgm:t>
    </dgm:pt>
    <dgm:pt modelId="{C4A7207E-3910-4F46-B7C9-DBDAE67A00F1}">
      <dgm:prSet phldrT="[Texto]" phldr="1"/>
      <dgm:spPr/>
      <dgm:t>
        <a:bodyPr/>
        <a:lstStyle/>
        <a:p>
          <a:endParaRPr lang="es-ES" dirty="0"/>
        </a:p>
      </dgm:t>
    </dgm:pt>
    <dgm:pt modelId="{450E11F5-D3B1-A245-9F85-BDD2C0C47461}" type="parTrans" cxnId="{8CFB05CA-C7C7-7749-ADD9-0640D4980FCD}">
      <dgm:prSet/>
      <dgm:spPr/>
      <dgm:t>
        <a:bodyPr/>
        <a:lstStyle/>
        <a:p>
          <a:endParaRPr lang="es-ES"/>
        </a:p>
      </dgm:t>
    </dgm:pt>
    <dgm:pt modelId="{F67B8E56-1D1A-8443-A766-D2390C4EFE59}" type="sibTrans" cxnId="{8CFB05CA-C7C7-7749-ADD9-0640D4980FCD}">
      <dgm:prSet/>
      <dgm:spPr/>
      <dgm:t>
        <a:bodyPr/>
        <a:lstStyle/>
        <a:p>
          <a:endParaRPr lang="es-ES"/>
        </a:p>
      </dgm:t>
    </dgm:pt>
    <dgm:pt modelId="{7FDBC029-07BC-0A4F-9D76-50942A170D3A}">
      <dgm:prSet phldrT="[Texto]"/>
      <dgm:spPr>
        <a:solidFill>
          <a:srgbClr val="A19FAB"/>
        </a:solidFill>
      </dgm:spPr>
      <dgm:t>
        <a:bodyPr/>
        <a:lstStyle/>
        <a:p>
          <a:r>
            <a:rPr lang="es-ES" dirty="0"/>
            <a:t>Tolerancia Gastrointestinal</a:t>
          </a:r>
        </a:p>
      </dgm:t>
    </dgm:pt>
    <dgm:pt modelId="{0E43AFC7-D93E-794D-9BF0-9DF9D6A958FA}" type="parTrans" cxnId="{8F0E44E8-2FF8-914F-81AB-440C1FBB5E73}">
      <dgm:prSet/>
      <dgm:spPr/>
      <dgm:t>
        <a:bodyPr/>
        <a:lstStyle/>
        <a:p>
          <a:endParaRPr lang="es-ES"/>
        </a:p>
      </dgm:t>
    </dgm:pt>
    <dgm:pt modelId="{111336A5-4ABB-8045-81EC-31AB77E310E6}" type="sibTrans" cxnId="{8F0E44E8-2FF8-914F-81AB-440C1FBB5E73}">
      <dgm:prSet/>
      <dgm:spPr/>
      <dgm:t>
        <a:bodyPr/>
        <a:lstStyle/>
        <a:p>
          <a:endParaRPr lang="es-ES"/>
        </a:p>
      </dgm:t>
    </dgm:pt>
    <dgm:pt modelId="{18A201C5-1AE3-AB44-B527-73555182D2CB}" type="pres">
      <dgm:prSet presAssocID="{2321D06D-95F8-FD4A-A530-3A0FB06FA356}" presName="matrix" presStyleCnt="0">
        <dgm:presLayoutVars>
          <dgm:chMax val="1"/>
          <dgm:dir/>
          <dgm:resizeHandles val="exact"/>
        </dgm:presLayoutVars>
      </dgm:prSet>
      <dgm:spPr/>
    </dgm:pt>
    <dgm:pt modelId="{C4D9A537-2025-5B40-8E6F-0F4F8121EEDF}" type="pres">
      <dgm:prSet presAssocID="{2321D06D-95F8-FD4A-A530-3A0FB06FA356}" presName="diamond" presStyleLbl="bgShp" presStyleIdx="0" presStyleCnt="1" custLinFactNeighborX="2685" custLinFactNeighborY="9278"/>
      <dgm:spPr>
        <a:solidFill>
          <a:srgbClr val="D0CED4"/>
        </a:solidFill>
      </dgm:spPr>
    </dgm:pt>
    <dgm:pt modelId="{CD123513-00BC-7B4E-B99B-66DED53ED7D6}" type="pres">
      <dgm:prSet presAssocID="{2321D06D-95F8-FD4A-A530-3A0FB06FA356}" presName="quad1" presStyleLbl="node1" presStyleIdx="0" presStyleCnt="4">
        <dgm:presLayoutVars>
          <dgm:chMax val="0"/>
          <dgm:chPref val="0"/>
          <dgm:bulletEnabled val="1"/>
        </dgm:presLayoutVars>
      </dgm:prSet>
      <dgm:spPr/>
    </dgm:pt>
    <dgm:pt modelId="{9F8BABF7-D906-F043-B37D-C3430BF1EB74}" type="pres">
      <dgm:prSet presAssocID="{2321D06D-95F8-FD4A-A530-3A0FB06FA356}" presName="quad2" presStyleLbl="node1" presStyleIdx="1" presStyleCnt="4">
        <dgm:presLayoutVars>
          <dgm:chMax val="0"/>
          <dgm:chPref val="0"/>
          <dgm:bulletEnabled val="1"/>
        </dgm:presLayoutVars>
      </dgm:prSet>
      <dgm:spPr/>
    </dgm:pt>
    <dgm:pt modelId="{1CF4443A-DE95-AB4E-9662-E9AD73270709}" type="pres">
      <dgm:prSet presAssocID="{2321D06D-95F8-FD4A-A530-3A0FB06FA356}" presName="quad3" presStyleLbl="node1" presStyleIdx="2" presStyleCnt="4">
        <dgm:presLayoutVars>
          <dgm:chMax val="0"/>
          <dgm:chPref val="0"/>
          <dgm:bulletEnabled val="1"/>
        </dgm:presLayoutVars>
      </dgm:prSet>
      <dgm:spPr/>
    </dgm:pt>
    <dgm:pt modelId="{F26B0DB7-57FF-F840-8040-AC2E755685EA}" type="pres">
      <dgm:prSet presAssocID="{2321D06D-95F8-FD4A-A530-3A0FB06FA356}" presName="quad4" presStyleLbl="node1" presStyleIdx="3" presStyleCnt="4">
        <dgm:presLayoutVars>
          <dgm:chMax val="0"/>
          <dgm:chPref val="0"/>
          <dgm:bulletEnabled val="1"/>
        </dgm:presLayoutVars>
      </dgm:prSet>
      <dgm:spPr/>
    </dgm:pt>
  </dgm:ptLst>
  <dgm:cxnLst>
    <dgm:cxn modelId="{0B20C51E-399C-914C-8079-67EB89FC44A3}" type="presOf" srcId="{7FDBC029-07BC-0A4F-9D76-50942A170D3A}" destId="{1CF4443A-DE95-AB4E-9662-E9AD73270709}" srcOrd="0" destOrd="0" presId="urn:microsoft.com/office/officeart/2005/8/layout/matrix3"/>
    <dgm:cxn modelId="{46FDB526-81E9-EE46-A14B-B07F281D993B}" srcId="{2321D06D-95F8-FD4A-A530-3A0FB06FA356}" destId="{35C61A6A-A818-6340-81B9-A25BBFB47CB9}" srcOrd="1" destOrd="0" parTransId="{F9B8463A-388D-F549-BDB7-EF9C8A8756D6}" sibTransId="{26B87F6D-0F94-EE40-B9FE-C66A289DB977}"/>
    <dgm:cxn modelId="{BBA51438-BE78-F848-8028-5CF1EFEB8203}" type="presOf" srcId="{2321D06D-95F8-FD4A-A530-3A0FB06FA356}" destId="{18A201C5-1AE3-AB44-B527-73555182D2CB}" srcOrd="0" destOrd="0" presId="urn:microsoft.com/office/officeart/2005/8/layout/matrix3"/>
    <dgm:cxn modelId="{2C226654-3B43-1748-8451-6BCC8DD1D22D}" srcId="{2321D06D-95F8-FD4A-A530-3A0FB06FA356}" destId="{0E0F5E3E-1A98-C044-8720-688BACCB5179}" srcOrd="3" destOrd="0" parTransId="{64ED15C9-129C-974F-A02B-CD261601BFEF}" sibTransId="{9F1265F8-17E5-104A-8102-20A560CF4720}"/>
    <dgm:cxn modelId="{53D8397A-052C-6B46-BBF1-F6BA7F591F60}" srcId="{2321D06D-95F8-FD4A-A530-3A0FB06FA356}" destId="{DA6A7EC8-E7A6-854D-8C0A-B2A482F10B48}" srcOrd="0" destOrd="0" parTransId="{EF69437B-47ED-4F40-8E05-8C0CE379887A}" sibTransId="{0A5E67DF-DBCD-9D4F-9335-9B646AF92334}"/>
    <dgm:cxn modelId="{6524A9AC-F48B-1C41-B22B-F49423F14034}" type="presOf" srcId="{DA6A7EC8-E7A6-854D-8C0A-B2A482F10B48}" destId="{CD123513-00BC-7B4E-B99B-66DED53ED7D6}" srcOrd="0" destOrd="0" presId="urn:microsoft.com/office/officeart/2005/8/layout/matrix3"/>
    <dgm:cxn modelId="{8CFB05CA-C7C7-7749-ADD9-0640D4980FCD}" srcId="{2321D06D-95F8-FD4A-A530-3A0FB06FA356}" destId="{C4A7207E-3910-4F46-B7C9-DBDAE67A00F1}" srcOrd="4" destOrd="0" parTransId="{450E11F5-D3B1-A245-9F85-BDD2C0C47461}" sibTransId="{F67B8E56-1D1A-8443-A766-D2390C4EFE59}"/>
    <dgm:cxn modelId="{DD65AAE7-EE8D-D841-8315-5D3D27F17D44}" type="presOf" srcId="{35C61A6A-A818-6340-81B9-A25BBFB47CB9}" destId="{9F8BABF7-D906-F043-B37D-C3430BF1EB74}" srcOrd="0" destOrd="0" presId="urn:microsoft.com/office/officeart/2005/8/layout/matrix3"/>
    <dgm:cxn modelId="{8F0E44E8-2FF8-914F-81AB-440C1FBB5E73}" srcId="{2321D06D-95F8-FD4A-A530-3A0FB06FA356}" destId="{7FDBC029-07BC-0A4F-9D76-50942A170D3A}" srcOrd="2" destOrd="0" parTransId="{0E43AFC7-D93E-794D-9BF0-9DF9D6A958FA}" sibTransId="{111336A5-4ABB-8045-81EC-31AB77E310E6}"/>
    <dgm:cxn modelId="{7DE82EFF-6FBF-A845-A7E1-ED54A786125F}" type="presOf" srcId="{0E0F5E3E-1A98-C044-8720-688BACCB5179}" destId="{F26B0DB7-57FF-F840-8040-AC2E755685EA}" srcOrd="0" destOrd="0" presId="urn:microsoft.com/office/officeart/2005/8/layout/matrix3"/>
    <dgm:cxn modelId="{51F836CF-CB6A-E346-923E-2A63DD187F53}" type="presParOf" srcId="{18A201C5-1AE3-AB44-B527-73555182D2CB}" destId="{C4D9A537-2025-5B40-8E6F-0F4F8121EEDF}" srcOrd="0" destOrd="0" presId="urn:microsoft.com/office/officeart/2005/8/layout/matrix3"/>
    <dgm:cxn modelId="{652E0680-4443-F440-94DF-359FD6554CED}" type="presParOf" srcId="{18A201C5-1AE3-AB44-B527-73555182D2CB}" destId="{CD123513-00BC-7B4E-B99B-66DED53ED7D6}" srcOrd="1" destOrd="0" presId="urn:microsoft.com/office/officeart/2005/8/layout/matrix3"/>
    <dgm:cxn modelId="{73F29841-56FB-C34D-A145-5344A100F254}" type="presParOf" srcId="{18A201C5-1AE3-AB44-B527-73555182D2CB}" destId="{9F8BABF7-D906-F043-B37D-C3430BF1EB74}" srcOrd="2" destOrd="0" presId="urn:microsoft.com/office/officeart/2005/8/layout/matrix3"/>
    <dgm:cxn modelId="{79CC66DC-AAC5-C644-B8C2-B06912201EFD}" type="presParOf" srcId="{18A201C5-1AE3-AB44-B527-73555182D2CB}" destId="{1CF4443A-DE95-AB4E-9662-E9AD73270709}" srcOrd="3" destOrd="0" presId="urn:microsoft.com/office/officeart/2005/8/layout/matrix3"/>
    <dgm:cxn modelId="{59E51404-5F3E-C14E-8EE2-71A72F5DE929}" type="presParOf" srcId="{18A201C5-1AE3-AB44-B527-73555182D2CB}" destId="{F26B0DB7-57FF-F840-8040-AC2E755685EA}" srcOrd="4" destOrd="0" presId="urn:microsoft.com/office/officeart/2005/8/layout/matrix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59884CF9-00BD-A74E-B1DC-1E95B31E5216}" type="doc">
      <dgm:prSet loTypeId="urn:microsoft.com/office/officeart/2005/8/layout/hList1" loCatId="" qsTypeId="urn:microsoft.com/office/officeart/2005/8/quickstyle/simple4" qsCatId="simple" csTypeId="urn:microsoft.com/office/officeart/2005/8/colors/colorful2" csCatId="colorful" phldr="1"/>
      <dgm:spPr/>
      <dgm:t>
        <a:bodyPr/>
        <a:lstStyle/>
        <a:p>
          <a:endParaRPr lang="es-ES"/>
        </a:p>
      </dgm:t>
    </dgm:pt>
    <dgm:pt modelId="{798C4C7C-2184-FB48-B4E9-4B775B3AEFFE}">
      <dgm:prSet phldrT="[Texto]" custT="1"/>
      <dgm:spPr>
        <a:solidFill>
          <a:srgbClr val="1D1732"/>
        </a:solidFill>
      </dgm:spPr>
      <dgm:t>
        <a:bodyPr/>
        <a:lstStyle/>
        <a:p>
          <a:r>
            <a:rPr lang="es-ES" sz="2400" b="1" dirty="0">
              <a:latin typeface="Arial" panose="020B0604020202020204" pitchFamily="34" charset="0"/>
              <a:cs typeface="Arial" panose="020B0604020202020204" pitchFamily="34" charset="0"/>
            </a:rPr>
            <a:t>ESTRUCTURA</a:t>
          </a:r>
        </a:p>
      </dgm:t>
    </dgm:pt>
    <dgm:pt modelId="{F0A72DB3-464E-A04C-BAF2-8D771EF866B2}" type="parTrans" cxnId="{C52721B8-6486-0748-809A-DC99A8B9026E}">
      <dgm:prSet/>
      <dgm:spPr/>
      <dgm:t>
        <a:bodyPr/>
        <a:lstStyle/>
        <a:p>
          <a:endParaRPr lang="es-ES"/>
        </a:p>
      </dgm:t>
    </dgm:pt>
    <dgm:pt modelId="{F487F4C9-0619-6C43-9582-D0B515D51D08}" type="sibTrans" cxnId="{C52721B8-6486-0748-809A-DC99A8B9026E}">
      <dgm:prSet/>
      <dgm:spPr/>
      <dgm:t>
        <a:bodyPr/>
        <a:lstStyle/>
        <a:p>
          <a:endParaRPr lang="es-ES"/>
        </a:p>
      </dgm:t>
    </dgm:pt>
    <dgm:pt modelId="{E1E865F8-A3DD-E94F-B958-D4DD85D98F05}">
      <dgm:prSet phldrT="[Texto]" custT="1"/>
      <dgm:spPr>
        <a:solidFill>
          <a:srgbClr val="1D1732">
            <a:alpha val="21000"/>
          </a:srgbClr>
        </a:solidFill>
      </dgm:spPr>
      <dgm:t>
        <a:bodyPr/>
        <a:lstStyle/>
        <a:p>
          <a:r>
            <a:rPr lang="es-ES" sz="1800" dirty="0">
              <a:latin typeface="Arial" panose="020B0604020202020204" pitchFamily="34" charset="0"/>
              <a:cs typeface="Arial" panose="020B0604020202020204" pitchFamily="34" charset="0"/>
            </a:rPr>
            <a:t>Características de la institución</a:t>
          </a:r>
        </a:p>
      </dgm:t>
    </dgm:pt>
    <dgm:pt modelId="{1C161231-AFDF-354B-964B-AC694C7BC7BF}" type="parTrans" cxnId="{02BBD9EF-7161-0844-94D0-1F18BBE36731}">
      <dgm:prSet/>
      <dgm:spPr/>
      <dgm:t>
        <a:bodyPr/>
        <a:lstStyle/>
        <a:p>
          <a:endParaRPr lang="es-ES"/>
        </a:p>
      </dgm:t>
    </dgm:pt>
    <dgm:pt modelId="{7D31B11B-64CE-674F-A6D1-36D90623781A}" type="sibTrans" cxnId="{02BBD9EF-7161-0844-94D0-1F18BBE36731}">
      <dgm:prSet/>
      <dgm:spPr/>
      <dgm:t>
        <a:bodyPr/>
        <a:lstStyle/>
        <a:p>
          <a:endParaRPr lang="es-ES"/>
        </a:p>
      </dgm:t>
    </dgm:pt>
    <dgm:pt modelId="{CB650836-E244-AC42-9A89-06FF09089AE8}">
      <dgm:prSet phldrT="[Texto]" custT="1"/>
      <dgm:spPr>
        <a:solidFill>
          <a:srgbClr val="1D1732">
            <a:alpha val="21000"/>
          </a:srgbClr>
        </a:solidFill>
      </dgm:spPr>
      <dgm:t>
        <a:bodyPr/>
        <a:lstStyle/>
        <a:p>
          <a:r>
            <a:rPr lang="es-ES" sz="1800" dirty="0">
              <a:latin typeface="Arial" panose="020B0604020202020204" pitchFamily="34" charset="0"/>
              <a:cs typeface="Arial" panose="020B0604020202020204" pitchFamily="34" charset="0"/>
            </a:rPr>
            <a:t>Historia Clínica nutricional</a:t>
          </a:r>
        </a:p>
      </dgm:t>
    </dgm:pt>
    <dgm:pt modelId="{4E160046-7C3D-E64E-8480-584B3AD64D98}" type="parTrans" cxnId="{FFB22235-F8A3-B34A-8DEF-4A58FA0C03B2}">
      <dgm:prSet/>
      <dgm:spPr/>
      <dgm:t>
        <a:bodyPr/>
        <a:lstStyle/>
        <a:p>
          <a:endParaRPr lang="es-ES"/>
        </a:p>
      </dgm:t>
    </dgm:pt>
    <dgm:pt modelId="{0D3A905A-865A-194B-9749-B478AB4E4FBE}" type="sibTrans" cxnId="{FFB22235-F8A3-B34A-8DEF-4A58FA0C03B2}">
      <dgm:prSet/>
      <dgm:spPr/>
      <dgm:t>
        <a:bodyPr/>
        <a:lstStyle/>
        <a:p>
          <a:endParaRPr lang="es-ES"/>
        </a:p>
      </dgm:t>
    </dgm:pt>
    <dgm:pt modelId="{8B0F28E6-7038-A74C-A82E-F6A9431FC629}">
      <dgm:prSet phldrT="[Texto]" custT="1"/>
      <dgm:spPr>
        <a:solidFill>
          <a:srgbClr val="0070C0"/>
        </a:solidFill>
      </dgm:spPr>
      <dgm:t>
        <a:bodyPr/>
        <a:lstStyle/>
        <a:p>
          <a:r>
            <a:rPr lang="es-ES" sz="2400" b="1" dirty="0">
              <a:latin typeface="Arial" panose="020B0604020202020204" pitchFamily="34" charset="0"/>
              <a:cs typeface="Arial" panose="020B0604020202020204" pitchFamily="34" charset="0"/>
            </a:rPr>
            <a:t>PROCESO</a:t>
          </a:r>
        </a:p>
      </dgm:t>
    </dgm:pt>
    <dgm:pt modelId="{AD2C6953-FE1A-C246-8ADE-18872D9281D2}" type="parTrans" cxnId="{C0C10F7F-7C04-CF41-8479-7C3FDCD67091}">
      <dgm:prSet/>
      <dgm:spPr/>
      <dgm:t>
        <a:bodyPr/>
        <a:lstStyle/>
        <a:p>
          <a:endParaRPr lang="es-ES"/>
        </a:p>
      </dgm:t>
    </dgm:pt>
    <dgm:pt modelId="{D01BEC92-B1EF-E34F-AC07-BE6B296D9300}" type="sibTrans" cxnId="{C0C10F7F-7C04-CF41-8479-7C3FDCD67091}">
      <dgm:prSet/>
      <dgm:spPr/>
      <dgm:t>
        <a:bodyPr/>
        <a:lstStyle/>
        <a:p>
          <a:endParaRPr lang="es-ES"/>
        </a:p>
      </dgm:t>
    </dgm:pt>
    <dgm:pt modelId="{8BBF2D1A-83C4-264E-B69E-29FAFEF2D446}">
      <dgm:prSet phldrT="[Texto]" custT="1"/>
      <dgm:spPr>
        <a:solidFill>
          <a:srgbClr val="0070C0">
            <a:alpha val="30000"/>
          </a:srgbClr>
        </a:solidFill>
      </dgm:spPr>
      <dgm:t>
        <a:bodyPr/>
        <a:lstStyle/>
        <a:p>
          <a:r>
            <a:rPr lang="es-ES" sz="1800" dirty="0">
              <a:latin typeface="Arial" panose="020B0604020202020204" pitchFamily="34" charset="0"/>
              <a:cs typeface="Arial" panose="020B0604020202020204" pitchFamily="34" charset="0"/>
            </a:rPr>
            <a:t>Tamizaje nutricional</a:t>
          </a:r>
        </a:p>
      </dgm:t>
    </dgm:pt>
    <dgm:pt modelId="{65D1E419-7CA5-D449-BEF1-B466993DA77D}" type="parTrans" cxnId="{8CD6CE3A-10D9-DA4D-815C-0C1FF9F3D2EE}">
      <dgm:prSet/>
      <dgm:spPr/>
      <dgm:t>
        <a:bodyPr/>
        <a:lstStyle/>
        <a:p>
          <a:endParaRPr lang="es-ES"/>
        </a:p>
      </dgm:t>
    </dgm:pt>
    <dgm:pt modelId="{F2FD406C-761C-EB4D-A355-68CB2D1BE361}" type="sibTrans" cxnId="{8CD6CE3A-10D9-DA4D-815C-0C1FF9F3D2EE}">
      <dgm:prSet/>
      <dgm:spPr/>
      <dgm:t>
        <a:bodyPr/>
        <a:lstStyle/>
        <a:p>
          <a:endParaRPr lang="es-ES"/>
        </a:p>
      </dgm:t>
    </dgm:pt>
    <dgm:pt modelId="{6C3B01CF-506E-7D48-8285-AC5BEFE3603E}">
      <dgm:prSet phldrT="[Texto]" custT="1"/>
      <dgm:spPr>
        <a:solidFill>
          <a:srgbClr val="0070C0">
            <a:alpha val="30000"/>
          </a:srgbClr>
        </a:solidFill>
      </dgm:spPr>
      <dgm:t>
        <a:bodyPr/>
        <a:lstStyle/>
        <a:p>
          <a:r>
            <a:rPr lang="es-ES" sz="1800" dirty="0">
              <a:latin typeface="Arial" panose="020B0604020202020204" pitchFamily="34" charset="0"/>
              <a:cs typeface="Arial" panose="020B0604020202020204" pitchFamily="34" charset="0"/>
            </a:rPr>
            <a:t>Valoración nutricional</a:t>
          </a:r>
        </a:p>
      </dgm:t>
    </dgm:pt>
    <dgm:pt modelId="{32B2CDD9-902A-1D43-94AE-699A9D282A83}" type="parTrans" cxnId="{00251FFA-4176-DE4B-9B54-20A8ACD2A7DB}">
      <dgm:prSet/>
      <dgm:spPr/>
      <dgm:t>
        <a:bodyPr/>
        <a:lstStyle/>
        <a:p>
          <a:endParaRPr lang="es-ES"/>
        </a:p>
      </dgm:t>
    </dgm:pt>
    <dgm:pt modelId="{B189110C-4C9A-4D41-88C7-FF1107E6F2CA}" type="sibTrans" cxnId="{00251FFA-4176-DE4B-9B54-20A8ACD2A7DB}">
      <dgm:prSet/>
      <dgm:spPr/>
      <dgm:t>
        <a:bodyPr/>
        <a:lstStyle/>
        <a:p>
          <a:endParaRPr lang="es-ES"/>
        </a:p>
      </dgm:t>
    </dgm:pt>
    <dgm:pt modelId="{59ED753F-EECD-DD4B-8AF6-5EDC83B06BF2}">
      <dgm:prSet phldrT="[Texto]" custT="1"/>
      <dgm:spPr>
        <a:solidFill>
          <a:srgbClr val="A19FAB"/>
        </a:solidFill>
      </dgm:spPr>
      <dgm:t>
        <a:bodyPr/>
        <a:lstStyle/>
        <a:p>
          <a:r>
            <a:rPr lang="es-ES" sz="2400" b="1" dirty="0">
              <a:latin typeface="Arial" panose="020B0604020202020204" pitchFamily="34" charset="0"/>
              <a:cs typeface="Arial" panose="020B0604020202020204" pitchFamily="34" charset="0"/>
            </a:rPr>
            <a:t>DESENLACE</a:t>
          </a:r>
        </a:p>
      </dgm:t>
    </dgm:pt>
    <dgm:pt modelId="{20F5F9B5-DA56-024A-AD87-DDAC694A83DF}" type="parTrans" cxnId="{0A000FE2-5EF8-6E4F-B7E4-A191D6CCC087}">
      <dgm:prSet/>
      <dgm:spPr/>
      <dgm:t>
        <a:bodyPr/>
        <a:lstStyle/>
        <a:p>
          <a:endParaRPr lang="es-ES"/>
        </a:p>
      </dgm:t>
    </dgm:pt>
    <dgm:pt modelId="{C2925C3B-24E1-FB46-AE25-CA1E4FD54D0C}" type="sibTrans" cxnId="{0A000FE2-5EF8-6E4F-B7E4-A191D6CCC087}">
      <dgm:prSet/>
      <dgm:spPr/>
      <dgm:t>
        <a:bodyPr/>
        <a:lstStyle/>
        <a:p>
          <a:endParaRPr lang="es-ES"/>
        </a:p>
      </dgm:t>
    </dgm:pt>
    <dgm:pt modelId="{1B7DA9FF-AF49-274B-9883-07F1E0DD7480}">
      <dgm:prSet phldrT="[Texto]" custT="1"/>
      <dgm:spPr/>
      <dgm:t>
        <a:bodyPr/>
        <a:lstStyle/>
        <a:p>
          <a:r>
            <a:rPr lang="es-ES" sz="1800" dirty="0">
              <a:latin typeface="Arial" panose="020B0604020202020204" pitchFamily="34" charset="0"/>
              <a:cs typeface="Arial" panose="020B0604020202020204" pitchFamily="34" charset="0"/>
            </a:rPr>
            <a:t>Morbilidad </a:t>
          </a:r>
        </a:p>
      </dgm:t>
    </dgm:pt>
    <dgm:pt modelId="{3DEEE03B-4719-2743-B3B2-85C1F1E20979}" type="parTrans" cxnId="{9D117DFA-C546-4A4E-A997-5815C1CFB25A}">
      <dgm:prSet/>
      <dgm:spPr/>
      <dgm:t>
        <a:bodyPr/>
        <a:lstStyle/>
        <a:p>
          <a:endParaRPr lang="es-ES"/>
        </a:p>
      </dgm:t>
    </dgm:pt>
    <dgm:pt modelId="{521B521A-D5E3-364E-817A-57AA8E068602}" type="sibTrans" cxnId="{9D117DFA-C546-4A4E-A997-5815C1CFB25A}">
      <dgm:prSet/>
      <dgm:spPr/>
      <dgm:t>
        <a:bodyPr/>
        <a:lstStyle/>
        <a:p>
          <a:endParaRPr lang="es-ES"/>
        </a:p>
      </dgm:t>
    </dgm:pt>
    <dgm:pt modelId="{E5B30956-4D0F-314D-BC45-4462B537C368}">
      <dgm:prSet phldrT="[Texto]" custT="1"/>
      <dgm:spPr/>
      <dgm:t>
        <a:bodyPr/>
        <a:lstStyle/>
        <a:p>
          <a:r>
            <a:rPr lang="es-ES" sz="1800" dirty="0">
              <a:latin typeface="Arial" panose="020B0604020202020204" pitchFamily="34" charset="0"/>
              <a:cs typeface="Arial" panose="020B0604020202020204" pitchFamily="34" charset="0"/>
            </a:rPr>
            <a:t>Mortalidad</a:t>
          </a:r>
        </a:p>
      </dgm:t>
    </dgm:pt>
    <dgm:pt modelId="{2636B1C8-B5B6-134A-84EA-60935F647AE9}" type="parTrans" cxnId="{FE217EFE-8108-3046-AC9B-EDD24595BB7E}">
      <dgm:prSet/>
      <dgm:spPr/>
      <dgm:t>
        <a:bodyPr/>
        <a:lstStyle/>
        <a:p>
          <a:endParaRPr lang="es-ES"/>
        </a:p>
      </dgm:t>
    </dgm:pt>
    <dgm:pt modelId="{DCACA54E-E980-3441-8B8D-803FCDEC2D37}" type="sibTrans" cxnId="{FE217EFE-8108-3046-AC9B-EDD24595BB7E}">
      <dgm:prSet/>
      <dgm:spPr/>
      <dgm:t>
        <a:bodyPr/>
        <a:lstStyle/>
        <a:p>
          <a:endParaRPr lang="es-ES"/>
        </a:p>
      </dgm:t>
    </dgm:pt>
    <dgm:pt modelId="{0D353C46-F6CB-BF4C-B8B9-A9AD958854F7}">
      <dgm:prSet custT="1"/>
      <dgm:spPr>
        <a:solidFill>
          <a:srgbClr val="1D1732">
            <a:alpha val="21000"/>
          </a:srgbClr>
        </a:solidFill>
      </dgm:spPr>
      <dgm:t>
        <a:bodyPr/>
        <a:lstStyle/>
        <a:p>
          <a:r>
            <a:rPr lang="es-ES" sz="1800" dirty="0">
              <a:latin typeface="Arial" panose="020B0604020202020204" pitchFamily="34" charset="0"/>
              <a:cs typeface="Arial" panose="020B0604020202020204" pitchFamily="34" charset="0"/>
            </a:rPr>
            <a:t>Cultura organizacional</a:t>
          </a:r>
        </a:p>
      </dgm:t>
    </dgm:pt>
    <dgm:pt modelId="{FFA1CC2A-7DAD-F44C-881A-054F9FFF33CD}" type="parTrans" cxnId="{73C0095A-D823-6148-AAF9-C976E0A20CA9}">
      <dgm:prSet/>
      <dgm:spPr/>
      <dgm:t>
        <a:bodyPr/>
        <a:lstStyle/>
        <a:p>
          <a:endParaRPr lang="es-ES"/>
        </a:p>
      </dgm:t>
    </dgm:pt>
    <dgm:pt modelId="{5CEB7CF8-6F12-554B-8C09-CAA139569EBE}" type="sibTrans" cxnId="{73C0095A-D823-6148-AAF9-C976E0A20CA9}">
      <dgm:prSet/>
      <dgm:spPr/>
      <dgm:t>
        <a:bodyPr/>
        <a:lstStyle/>
        <a:p>
          <a:endParaRPr lang="es-ES"/>
        </a:p>
      </dgm:t>
    </dgm:pt>
    <dgm:pt modelId="{8466577A-C2CD-8C43-B625-4A8C20BBD9D0}">
      <dgm:prSet custT="1"/>
      <dgm:spPr>
        <a:solidFill>
          <a:srgbClr val="1D1732">
            <a:alpha val="21000"/>
          </a:srgbClr>
        </a:solidFill>
      </dgm:spPr>
      <dgm:t>
        <a:bodyPr/>
        <a:lstStyle/>
        <a:p>
          <a:r>
            <a:rPr lang="es-ES" sz="1800" dirty="0">
              <a:latin typeface="Arial" panose="020B0604020202020204" pitchFamily="34" charset="0"/>
              <a:cs typeface="Arial" panose="020B0604020202020204" pitchFamily="34" charset="0"/>
            </a:rPr>
            <a:t>Productos nutricionales</a:t>
          </a:r>
        </a:p>
      </dgm:t>
    </dgm:pt>
    <dgm:pt modelId="{6D6BED70-ABA7-C74D-9037-8FD5A5F496CF}" type="parTrans" cxnId="{F288F5AA-84CA-B242-BA5F-176701642788}">
      <dgm:prSet/>
      <dgm:spPr/>
      <dgm:t>
        <a:bodyPr/>
        <a:lstStyle/>
        <a:p>
          <a:endParaRPr lang="es-ES"/>
        </a:p>
      </dgm:t>
    </dgm:pt>
    <dgm:pt modelId="{0F900918-C1EB-D04B-B4EC-B6AF20799198}" type="sibTrans" cxnId="{F288F5AA-84CA-B242-BA5F-176701642788}">
      <dgm:prSet/>
      <dgm:spPr/>
      <dgm:t>
        <a:bodyPr/>
        <a:lstStyle/>
        <a:p>
          <a:endParaRPr lang="es-ES"/>
        </a:p>
      </dgm:t>
    </dgm:pt>
    <dgm:pt modelId="{A7F2CC65-215D-F045-8A56-B4668910F2B8}">
      <dgm:prSet custT="1"/>
      <dgm:spPr>
        <a:solidFill>
          <a:srgbClr val="1D1732">
            <a:alpha val="21000"/>
          </a:srgbClr>
        </a:solidFill>
      </dgm:spPr>
      <dgm:t>
        <a:bodyPr/>
        <a:lstStyle/>
        <a:p>
          <a:r>
            <a:rPr lang="es-ES" sz="1800" dirty="0">
              <a:latin typeface="Arial" panose="020B0604020202020204" pitchFamily="34" charset="0"/>
              <a:cs typeface="Arial" panose="020B0604020202020204" pitchFamily="34" charset="0"/>
            </a:rPr>
            <a:t>Recurso Humano</a:t>
          </a:r>
        </a:p>
      </dgm:t>
    </dgm:pt>
    <dgm:pt modelId="{6365ED8B-1A7B-4049-A874-3E23084A7391}" type="parTrans" cxnId="{ECBC7EE2-000F-6145-B830-9D064F11BD18}">
      <dgm:prSet/>
      <dgm:spPr/>
      <dgm:t>
        <a:bodyPr/>
        <a:lstStyle/>
        <a:p>
          <a:endParaRPr lang="es-ES"/>
        </a:p>
      </dgm:t>
    </dgm:pt>
    <dgm:pt modelId="{8398EF7A-95D5-E240-B844-5BE4CE7A8B94}" type="sibTrans" cxnId="{ECBC7EE2-000F-6145-B830-9D064F11BD18}">
      <dgm:prSet/>
      <dgm:spPr/>
      <dgm:t>
        <a:bodyPr/>
        <a:lstStyle/>
        <a:p>
          <a:endParaRPr lang="es-ES"/>
        </a:p>
      </dgm:t>
    </dgm:pt>
    <dgm:pt modelId="{411B962C-B6E6-F94E-B93A-7D7F81AC179C}">
      <dgm:prSet custT="1"/>
      <dgm:spPr>
        <a:solidFill>
          <a:srgbClr val="1D1732">
            <a:alpha val="21000"/>
          </a:srgbClr>
        </a:solidFill>
      </dgm:spPr>
      <dgm:t>
        <a:bodyPr/>
        <a:lstStyle/>
        <a:p>
          <a:r>
            <a:rPr lang="es-ES" sz="1800" dirty="0">
              <a:latin typeface="Arial" panose="020B0604020202020204" pitchFamily="34" charset="0"/>
              <a:cs typeface="Arial" panose="020B0604020202020204" pitchFamily="34" charset="0"/>
            </a:rPr>
            <a:t>¿Equipo de soporte nutricional?</a:t>
          </a:r>
        </a:p>
      </dgm:t>
    </dgm:pt>
    <dgm:pt modelId="{59EB74CC-B437-0A40-ADCE-95CEC3D2B054}" type="parTrans" cxnId="{94B02D34-EBC0-F04E-89E8-3D6081F3B52D}">
      <dgm:prSet/>
      <dgm:spPr/>
      <dgm:t>
        <a:bodyPr/>
        <a:lstStyle/>
        <a:p>
          <a:endParaRPr lang="es-ES"/>
        </a:p>
      </dgm:t>
    </dgm:pt>
    <dgm:pt modelId="{A73D0313-F22E-DE44-8580-5CF0929D0B06}" type="sibTrans" cxnId="{94B02D34-EBC0-F04E-89E8-3D6081F3B52D}">
      <dgm:prSet/>
      <dgm:spPr/>
      <dgm:t>
        <a:bodyPr/>
        <a:lstStyle/>
        <a:p>
          <a:endParaRPr lang="es-ES"/>
        </a:p>
      </dgm:t>
    </dgm:pt>
    <dgm:pt modelId="{AC5B77B0-61C8-8244-BFF9-A0D68589867E}">
      <dgm:prSet custT="1"/>
      <dgm:spPr>
        <a:solidFill>
          <a:srgbClr val="0070C0">
            <a:alpha val="30000"/>
          </a:srgbClr>
        </a:solidFill>
      </dgm:spPr>
      <dgm:t>
        <a:bodyPr/>
        <a:lstStyle/>
        <a:p>
          <a:r>
            <a:rPr lang="es-ES" sz="1800" dirty="0">
              <a:latin typeface="Arial" panose="020B0604020202020204" pitchFamily="34" charset="0"/>
              <a:cs typeface="Arial" panose="020B0604020202020204" pitchFamily="34" charset="0"/>
            </a:rPr>
            <a:t>Terapia nutricional</a:t>
          </a:r>
        </a:p>
      </dgm:t>
    </dgm:pt>
    <dgm:pt modelId="{D79B7770-E4EF-D24B-8CE9-D867A7639AEF}" type="parTrans" cxnId="{AE76DB3D-7D43-3B41-BB72-51AEEA7BF8C7}">
      <dgm:prSet/>
      <dgm:spPr/>
      <dgm:t>
        <a:bodyPr/>
        <a:lstStyle/>
        <a:p>
          <a:endParaRPr lang="es-ES"/>
        </a:p>
      </dgm:t>
    </dgm:pt>
    <dgm:pt modelId="{981F908C-8635-7944-B89E-E013B98A0BA9}" type="sibTrans" cxnId="{AE76DB3D-7D43-3B41-BB72-51AEEA7BF8C7}">
      <dgm:prSet/>
      <dgm:spPr/>
      <dgm:t>
        <a:bodyPr/>
        <a:lstStyle/>
        <a:p>
          <a:endParaRPr lang="es-ES"/>
        </a:p>
      </dgm:t>
    </dgm:pt>
    <dgm:pt modelId="{3D4903DF-EBD4-1B45-BC3A-CD85A7C0CE5A}">
      <dgm:prSet custT="1"/>
      <dgm:spPr>
        <a:solidFill>
          <a:srgbClr val="0070C0">
            <a:alpha val="30000"/>
          </a:srgbClr>
        </a:solidFill>
      </dgm:spPr>
      <dgm:t>
        <a:bodyPr/>
        <a:lstStyle/>
        <a:p>
          <a:r>
            <a:rPr lang="es-ES" sz="1800" dirty="0">
              <a:latin typeface="Arial" panose="020B0604020202020204" pitchFamily="34" charset="0"/>
              <a:cs typeface="Arial" panose="020B0604020202020204" pitchFamily="34" charset="0"/>
            </a:rPr>
            <a:t>Monitoreo Nutricional</a:t>
          </a:r>
        </a:p>
      </dgm:t>
    </dgm:pt>
    <dgm:pt modelId="{A33FAF2F-DC5C-F545-93BE-2CA6A5025144}" type="parTrans" cxnId="{DB39BB96-BAF5-2A4E-B113-7DC96E89DD57}">
      <dgm:prSet/>
      <dgm:spPr/>
      <dgm:t>
        <a:bodyPr/>
        <a:lstStyle/>
        <a:p>
          <a:endParaRPr lang="es-ES"/>
        </a:p>
      </dgm:t>
    </dgm:pt>
    <dgm:pt modelId="{482DB3D9-A63B-8D4B-808F-91568954AC90}" type="sibTrans" cxnId="{DB39BB96-BAF5-2A4E-B113-7DC96E89DD57}">
      <dgm:prSet/>
      <dgm:spPr/>
      <dgm:t>
        <a:bodyPr/>
        <a:lstStyle/>
        <a:p>
          <a:endParaRPr lang="es-ES"/>
        </a:p>
      </dgm:t>
    </dgm:pt>
    <dgm:pt modelId="{1F8CA998-4B68-7840-9C89-A176DF25815E}">
      <dgm:prSet phldrT="[Texto]" custT="1"/>
      <dgm:spPr/>
      <dgm:t>
        <a:bodyPr/>
        <a:lstStyle/>
        <a:p>
          <a:r>
            <a:rPr lang="es-ES" sz="1800" dirty="0">
              <a:latin typeface="Arial" panose="020B0604020202020204" pitchFamily="34" charset="0"/>
              <a:cs typeface="Arial" panose="020B0604020202020204" pitchFamily="34" charset="0"/>
            </a:rPr>
            <a:t>Estancia Hospitalaria</a:t>
          </a:r>
        </a:p>
      </dgm:t>
    </dgm:pt>
    <dgm:pt modelId="{641EAE64-26A9-C74F-B50D-548B31F780CF}" type="parTrans" cxnId="{6C5219E3-8B13-C246-95D0-85396F92B32E}">
      <dgm:prSet/>
      <dgm:spPr/>
      <dgm:t>
        <a:bodyPr/>
        <a:lstStyle/>
        <a:p>
          <a:endParaRPr lang="es-ES"/>
        </a:p>
      </dgm:t>
    </dgm:pt>
    <dgm:pt modelId="{DAD61C4D-4965-3F4A-BD11-CAAD5A4D5AB4}" type="sibTrans" cxnId="{6C5219E3-8B13-C246-95D0-85396F92B32E}">
      <dgm:prSet/>
      <dgm:spPr/>
      <dgm:t>
        <a:bodyPr/>
        <a:lstStyle/>
        <a:p>
          <a:endParaRPr lang="es-ES"/>
        </a:p>
      </dgm:t>
    </dgm:pt>
    <dgm:pt modelId="{395A1127-577E-CE47-B86E-DEDB501067E3}">
      <dgm:prSet phldrT="[Texto]" custT="1"/>
      <dgm:spPr/>
      <dgm:t>
        <a:bodyPr/>
        <a:lstStyle/>
        <a:p>
          <a:r>
            <a:rPr lang="es-ES" sz="1800" dirty="0">
              <a:latin typeface="Arial" panose="020B0604020202020204" pitchFamily="34" charset="0"/>
              <a:cs typeface="Arial" panose="020B0604020202020204" pitchFamily="34" charset="0"/>
            </a:rPr>
            <a:t>Reingreso hospitalario</a:t>
          </a:r>
        </a:p>
      </dgm:t>
    </dgm:pt>
    <dgm:pt modelId="{12529E93-70EC-6347-86D6-797B57ABF0DE}" type="parTrans" cxnId="{0F9C16E1-4A85-CA4A-92D5-9BD573DAFD81}">
      <dgm:prSet/>
      <dgm:spPr/>
      <dgm:t>
        <a:bodyPr/>
        <a:lstStyle/>
        <a:p>
          <a:endParaRPr lang="es-ES"/>
        </a:p>
      </dgm:t>
    </dgm:pt>
    <dgm:pt modelId="{6D1A5768-A74F-CF41-95AF-3C0BF181AD87}" type="sibTrans" cxnId="{0F9C16E1-4A85-CA4A-92D5-9BD573DAFD81}">
      <dgm:prSet/>
      <dgm:spPr/>
      <dgm:t>
        <a:bodyPr/>
        <a:lstStyle/>
        <a:p>
          <a:endParaRPr lang="es-ES"/>
        </a:p>
      </dgm:t>
    </dgm:pt>
    <dgm:pt modelId="{C0A5E60B-4BCD-BD4E-9EAD-BB75D1FAF86F}">
      <dgm:prSet phldrT="[Texto]" custT="1"/>
      <dgm:spPr/>
      <dgm:t>
        <a:bodyPr/>
        <a:lstStyle/>
        <a:p>
          <a:r>
            <a:rPr lang="es-ES" sz="1800" dirty="0">
              <a:latin typeface="Arial" panose="020B0604020202020204" pitchFamily="34" charset="0"/>
              <a:cs typeface="Arial" panose="020B0604020202020204" pitchFamily="34" charset="0"/>
            </a:rPr>
            <a:t>Calidad de vida</a:t>
          </a:r>
        </a:p>
      </dgm:t>
    </dgm:pt>
    <dgm:pt modelId="{A8221FA2-5B9A-7148-9647-70697634301C}" type="parTrans" cxnId="{34B4B133-6341-5849-8435-68F521EDA978}">
      <dgm:prSet/>
      <dgm:spPr/>
      <dgm:t>
        <a:bodyPr/>
        <a:lstStyle/>
        <a:p>
          <a:endParaRPr lang="es-ES"/>
        </a:p>
      </dgm:t>
    </dgm:pt>
    <dgm:pt modelId="{8967D001-2999-2C4A-A209-0D797FD795A9}" type="sibTrans" cxnId="{34B4B133-6341-5849-8435-68F521EDA978}">
      <dgm:prSet/>
      <dgm:spPr/>
      <dgm:t>
        <a:bodyPr/>
        <a:lstStyle/>
        <a:p>
          <a:endParaRPr lang="es-ES"/>
        </a:p>
      </dgm:t>
    </dgm:pt>
    <dgm:pt modelId="{F9C97348-CADF-FA40-A439-5831A95B5142}">
      <dgm:prSet phldrT="[Texto]" custT="1"/>
      <dgm:spPr/>
      <dgm:t>
        <a:bodyPr/>
        <a:lstStyle/>
        <a:p>
          <a:r>
            <a:rPr lang="es-ES" sz="1800" dirty="0">
              <a:latin typeface="Arial" panose="020B0604020202020204" pitchFamily="34" charset="0"/>
              <a:cs typeface="Arial" panose="020B0604020202020204" pitchFamily="34" charset="0"/>
            </a:rPr>
            <a:t>Satisfacción</a:t>
          </a:r>
        </a:p>
      </dgm:t>
    </dgm:pt>
    <dgm:pt modelId="{3337B1AD-2467-294A-B6EF-BA5D654308BB}" type="parTrans" cxnId="{4024D946-7F95-4741-9336-DA0E920D9282}">
      <dgm:prSet/>
      <dgm:spPr/>
      <dgm:t>
        <a:bodyPr/>
        <a:lstStyle/>
        <a:p>
          <a:endParaRPr lang="es-ES"/>
        </a:p>
      </dgm:t>
    </dgm:pt>
    <dgm:pt modelId="{FDEF25CF-5C8B-1246-BFA4-AB2212172400}" type="sibTrans" cxnId="{4024D946-7F95-4741-9336-DA0E920D9282}">
      <dgm:prSet/>
      <dgm:spPr/>
      <dgm:t>
        <a:bodyPr/>
        <a:lstStyle/>
        <a:p>
          <a:endParaRPr lang="es-ES"/>
        </a:p>
      </dgm:t>
    </dgm:pt>
    <dgm:pt modelId="{FB6B60AA-9D24-D049-8B99-FCE85B6E2802}">
      <dgm:prSet phldrT="[Texto]" custT="1"/>
      <dgm:spPr/>
      <dgm:t>
        <a:bodyPr/>
        <a:lstStyle/>
        <a:p>
          <a:r>
            <a:rPr lang="es-ES" sz="1800" dirty="0">
              <a:latin typeface="Arial" panose="020B0604020202020204" pitchFamily="34" charset="0"/>
              <a:cs typeface="Arial" panose="020B0604020202020204" pitchFamily="34" charset="0"/>
            </a:rPr>
            <a:t>Económicos</a:t>
          </a:r>
        </a:p>
      </dgm:t>
    </dgm:pt>
    <dgm:pt modelId="{D40F97B6-DBE9-D24E-A347-C11B4639DA68}" type="parTrans" cxnId="{37577ED4-CFEA-F84C-A0EF-3E39643B0876}">
      <dgm:prSet/>
      <dgm:spPr/>
      <dgm:t>
        <a:bodyPr/>
        <a:lstStyle/>
        <a:p>
          <a:endParaRPr lang="es-ES"/>
        </a:p>
      </dgm:t>
    </dgm:pt>
    <dgm:pt modelId="{D24390CE-3464-9240-8290-96DD1D2D2869}" type="sibTrans" cxnId="{37577ED4-CFEA-F84C-A0EF-3E39643B0876}">
      <dgm:prSet/>
      <dgm:spPr/>
      <dgm:t>
        <a:bodyPr/>
        <a:lstStyle/>
        <a:p>
          <a:endParaRPr lang="es-ES"/>
        </a:p>
      </dgm:t>
    </dgm:pt>
    <dgm:pt modelId="{FB94990E-CC63-A545-9930-603266BF95EB}" type="pres">
      <dgm:prSet presAssocID="{59884CF9-00BD-A74E-B1DC-1E95B31E5216}" presName="Name0" presStyleCnt="0">
        <dgm:presLayoutVars>
          <dgm:dir/>
          <dgm:animLvl val="lvl"/>
          <dgm:resizeHandles val="exact"/>
        </dgm:presLayoutVars>
      </dgm:prSet>
      <dgm:spPr/>
    </dgm:pt>
    <dgm:pt modelId="{5EF59E53-E011-5447-BE65-589F5A8CF95C}" type="pres">
      <dgm:prSet presAssocID="{798C4C7C-2184-FB48-B4E9-4B775B3AEFFE}" presName="composite" presStyleCnt="0"/>
      <dgm:spPr/>
    </dgm:pt>
    <dgm:pt modelId="{40B7CDDD-E3D8-644F-9B40-E0AFB9FCA6B1}" type="pres">
      <dgm:prSet presAssocID="{798C4C7C-2184-FB48-B4E9-4B775B3AEFFE}" presName="parTx" presStyleLbl="alignNode1" presStyleIdx="0" presStyleCnt="3">
        <dgm:presLayoutVars>
          <dgm:chMax val="0"/>
          <dgm:chPref val="0"/>
          <dgm:bulletEnabled val="1"/>
        </dgm:presLayoutVars>
      </dgm:prSet>
      <dgm:spPr/>
    </dgm:pt>
    <dgm:pt modelId="{D8F46E03-89BB-8943-AEAD-E22171E56428}" type="pres">
      <dgm:prSet presAssocID="{798C4C7C-2184-FB48-B4E9-4B775B3AEFFE}" presName="desTx" presStyleLbl="alignAccFollowNode1" presStyleIdx="0" presStyleCnt="3">
        <dgm:presLayoutVars>
          <dgm:bulletEnabled val="1"/>
        </dgm:presLayoutVars>
      </dgm:prSet>
      <dgm:spPr/>
    </dgm:pt>
    <dgm:pt modelId="{088369E4-C18D-994B-8307-8B0D6D9D1EF1}" type="pres">
      <dgm:prSet presAssocID="{F487F4C9-0619-6C43-9582-D0B515D51D08}" presName="space" presStyleCnt="0"/>
      <dgm:spPr/>
    </dgm:pt>
    <dgm:pt modelId="{8444E626-9D1D-0449-8171-31F5F6E9A051}" type="pres">
      <dgm:prSet presAssocID="{8B0F28E6-7038-A74C-A82E-F6A9431FC629}" presName="composite" presStyleCnt="0"/>
      <dgm:spPr/>
    </dgm:pt>
    <dgm:pt modelId="{7BE394B0-60AA-AD47-8573-8FB5B4598D06}" type="pres">
      <dgm:prSet presAssocID="{8B0F28E6-7038-A74C-A82E-F6A9431FC629}" presName="parTx" presStyleLbl="alignNode1" presStyleIdx="1" presStyleCnt="3">
        <dgm:presLayoutVars>
          <dgm:chMax val="0"/>
          <dgm:chPref val="0"/>
          <dgm:bulletEnabled val="1"/>
        </dgm:presLayoutVars>
      </dgm:prSet>
      <dgm:spPr/>
    </dgm:pt>
    <dgm:pt modelId="{D94546F3-551B-7E4D-B1B2-0AF58A973450}" type="pres">
      <dgm:prSet presAssocID="{8B0F28E6-7038-A74C-A82E-F6A9431FC629}" presName="desTx" presStyleLbl="alignAccFollowNode1" presStyleIdx="1" presStyleCnt="3">
        <dgm:presLayoutVars>
          <dgm:bulletEnabled val="1"/>
        </dgm:presLayoutVars>
      </dgm:prSet>
      <dgm:spPr/>
    </dgm:pt>
    <dgm:pt modelId="{2AF7E387-9ABD-C649-9CA8-0613F7A40F15}" type="pres">
      <dgm:prSet presAssocID="{D01BEC92-B1EF-E34F-AC07-BE6B296D9300}" presName="space" presStyleCnt="0"/>
      <dgm:spPr/>
    </dgm:pt>
    <dgm:pt modelId="{90A09C7A-478A-704A-B51B-66CBD0FD146E}" type="pres">
      <dgm:prSet presAssocID="{59ED753F-EECD-DD4B-8AF6-5EDC83B06BF2}" presName="composite" presStyleCnt="0"/>
      <dgm:spPr/>
    </dgm:pt>
    <dgm:pt modelId="{04159E4B-3CD7-AD44-8912-A77991FD69DF}" type="pres">
      <dgm:prSet presAssocID="{59ED753F-EECD-DD4B-8AF6-5EDC83B06BF2}" presName="parTx" presStyleLbl="alignNode1" presStyleIdx="2" presStyleCnt="3">
        <dgm:presLayoutVars>
          <dgm:chMax val="0"/>
          <dgm:chPref val="0"/>
          <dgm:bulletEnabled val="1"/>
        </dgm:presLayoutVars>
      </dgm:prSet>
      <dgm:spPr/>
    </dgm:pt>
    <dgm:pt modelId="{1CC44706-4C59-1A4A-A5EA-1BB41C487432}" type="pres">
      <dgm:prSet presAssocID="{59ED753F-EECD-DD4B-8AF6-5EDC83B06BF2}" presName="desTx" presStyleLbl="alignAccFollowNode1" presStyleIdx="2" presStyleCnt="3">
        <dgm:presLayoutVars>
          <dgm:bulletEnabled val="1"/>
        </dgm:presLayoutVars>
      </dgm:prSet>
      <dgm:spPr/>
    </dgm:pt>
  </dgm:ptLst>
  <dgm:cxnLst>
    <dgm:cxn modelId="{67B5230B-FBE1-A54C-9710-0ED2476A9169}" type="presOf" srcId="{3D4903DF-EBD4-1B45-BC3A-CD85A7C0CE5A}" destId="{D94546F3-551B-7E4D-B1B2-0AF58A973450}" srcOrd="0" destOrd="3" presId="urn:microsoft.com/office/officeart/2005/8/layout/hList1"/>
    <dgm:cxn modelId="{DFA9F710-F6FE-FB47-8ED5-E069333B791B}" type="presOf" srcId="{8466577A-C2CD-8C43-B625-4A8C20BBD9D0}" destId="{D8F46E03-89BB-8943-AEAD-E22171E56428}" srcOrd="0" destOrd="3" presId="urn:microsoft.com/office/officeart/2005/8/layout/hList1"/>
    <dgm:cxn modelId="{00E2B714-C864-F649-99E9-7E4D9036FE09}" type="presOf" srcId="{59ED753F-EECD-DD4B-8AF6-5EDC83B06BF2}" destId="{04159E4B-3CD7-AD44-8912-A77991FD69DF}" srcOrd="0" destOrd="0" presId="urn:microsoft.com/office/officeart/2005/8/layout/hList1"/>
    <dgm:cxn modelId="{C0D1A624-C550-B840-BEBD-2CC87C844ADB}" type="presOf" srcId="{0D353C46-F6CB-BF4C-B8B9-A9AD958854F7}" destId="{D8F46E03-89BB-8943-AEAD-E22171E56428}" srcOrd="0" destOrd="2" presId="urn:microsoft.com/office/officeart/2005/8/layout/hList1"/>
    <dgm:cxn modelId="{34B4B133-6341-5849-8435-68F521EDA978}" srcId="{59ED753F-EECD-DD4B-8AF6-5EDC83B06BF2}" destId="{C0A5E60B-4BCD-BD4E-9EAD-BB75D1FAF86F}" srcOrd="4" destOrd="0" parTransId="{A8221FA2-5B9A-7148-9647-70697634301C}" sibTransId="{8967D001-2999-2C4A-A209-0D797FD795A9}"/>
    <dgm:cxn modelId="{94B02D34-EBC0-F04E-89E8-3D6081F3B52D}" srcId="{798C4C7C-2184-FB48-B4E9-4B775B3AEFFE}" destId="{411B962C-B6E6-F94E-B93A-7D7F81AC179C}" srcOrd="5" destOrd="0" parTransId="{59EB74CC-B437-0A40-ADCE-95CEC3D2B054}" sibTransId="{A73D0313-F22E-DE44-8580-5CF0929D0B06}"/>
    <dgm:cxn modelId="{FFB22235-F8A3-B34A-8DEF-4A58FA0C03B2}" srcId="{798C4C7C-2184-FB48-B4E9-4B775B3AEFFE}" destId="{CB650836-E244-AC42-9A89-06FF09089AE8}" srcOrd="1" destOrd="0" parTransId="{4E160046-7C3D-E64E-8480-584B3AD64D98}" sibTransId="{0D3A905A-865A-194B-9749-B478AB4E4FBE}"/>
    <dgm:cxn modelId="{8CD6CE3A-10D9-DA4D-815C-0C1FF9F3D2EE}" srcId="{8B0F28E6-7038-A74C-A82E-F6A9431FC629}" destId="{8BBF2D1A-83C4-264E-B69E-29FAFEF2D446}" srcOrd="0" destOrd="0" parTransId="{65D1E419-7CA5-D449-BEF1-B466993DA77D}" sibTransId="{F2FD406C-761C-EB4D-A355-68CB2D1BE361}"/>
    <dgm:cxn modelId="{1D44813B-B100-1B40-8C73-7D7B8C8AB4D2}" type="presOf" srcId="{E1E865F8-A3DD-E94F-B958-D4DD85D98F05}" destId="{D8F46E03-89BB-8943-AEAD-E22171E56428}" srcOrd="0" destOrd="0" presId="urn:microsoft.com/office/officeart/2005/8/layout/hList1"/>
    <dgm:cxn modelId="{AE76DB3D-7D43-3B41-BB72-51AEEA7BF8C7}" srcId="{8B0F28E6-7038-A74C-A82E-F6A9431FC629}" destId="{AC5B77B0-61C8-8244-BFF9-A0D68589867E}" srcOrd="2" destOrd="0" parTransId="{D79B7770-E4EF-D24B-8CE9-D867A7639AEF}" sibTransId="{981F908C-8635-7944-B89E-E013B98A0BA9}"/>
    <dgm:cxn modelId="{2EB34741-7002-0242-A173-ABE7F8DD1DA6}" type="presOf" srcId="{1F8CA998-4B68-7840-9C89-A176DF25815E}" destId="{1CC44706-4C59-1A4A-A5EA-1BB41C487432}" srcOrd="0" destOrd="2" presId="urn:microsoft.com/office/officeart/2005/8/layout/hList1"/>
    <dgm:cxn modelId="{4024D946-7F95-4741-9336-DA0E920D9282}" srcId="{59ED753F-EECD-DD4B-8AF6-5EDC83B06BF2}" destId="{F9C97348-CADF-FA40-A439-5831A95B5142}" srcOrd="5" destOrd="0" parTransId="{3337B1AD-2467-294A-B6EF-BA5D654308BB}" sibTransId="{FDEF25CF-5C8B-1246-BFA4-AB2212172400}"/>
    <dgm:cxn modelId="{7122AD4E-F838-8747-9AF5-74A1A31B6F6A}" type="presOf" srcId="{AC5B77B0-61C8-8244-BFF9-A0D68589867E}" destId="{D94546F3-551B-7E4D-B1B2-0AF58A973450}" srcOrd="0" destOrd="2" presId="urn:microsoft.com/office/officeart/2005/8/layout/hList1"/>
    <dgm:cxn modelId="{1C848E53-104E-AC4B-8D19-333E37183F4B}" type="presOf" srcId="{E5B30956-4D0F-314D-BC45-4462B537C368}" destId="{1CC44706-4C59-1A4A-A5EA-1BB41C487432}" srcOrd="0" destOrd="1" presId="urn:microsoft.com/office/officeart/2005/8/layout/hList1"/>
    <dgm:cxn modelId="{73C0095A-D823-6148-AAF9-C976E0A20CA9}" srcId="{798C4C7C-2184-FB48-B4E9-4B775B3AEFFE}" destId="{0D353C46-F6CB-BF4C-B8B9-A9AD958854F7}" srcOrd="2" destOrd="0" parTransId="{FFA1CC2A-7DAD-F44C-881A-054F9FFF33CD}" sibTransId="{5CEB7CF8-6F12-554B-8C09-CAA139569EBE}"/>
    <dgm:cxn modelId="{D99F215B-7493-8B43-BFD7-50F2E75DFAB9}" type="presOf" srcId="{411B962C-B6E6-F94E-B93A-7D7F81AC179C}" destId="{D8F46E03-89BB-8943-AEAD-E22171E56428}" srcOrd="0" destOrd="5" presId="urn:microsoft.com/office/officeart/2005/8/layout/hList1"/>
    <dgm:cxn modelId="{EBB5B361-1EDC-7743-8BDC-10A5FBE7BEBC}" type="presOf" srcId="{FB6B60AA-9D24-D049-8B99-FCE85B6E2802}" destId="{1CC44706-4C59-1A4A-A5EA-1BB41C487432}" srcOrd="0" destOrd="6" presId="urn:microsoft.com/office/officeart/2005/8/layout/hList1"/>
    <dgm:cxn modelId="{7DC2D177-8E93-384A-9B80-75BD2AFB0050}" type="presOf" srcId="{59884CF9-00BD-A74E-B1DC-1E95B31E5216}" destId="{FB94990E-CC63-A545-9930-603266BF95EB}" srcOrd="0" destOrd="0" presId="urn:microsoft.com/office/officeart/2005/8/layout/hList1"/>
    <dgm:cxn modelId="{C0C10F7F-7C04-CF41-8479-7C3FDCD67091}" srcId="{59884CF9-00BD-A74E-B1DC-1E95B31E5216}" destId="{8B0F28E6-7038-A74C-A82E-F6A9431FC629}" srcOrd="1" destOrd="0" parTransId="{AD2C6953-FE1A-C246-8ADE-18872D9281D2}" sibTransId="{D01BEC92-B1EF-E34F-AC07-BE6B296D9300}"/>
    <dgm:cxn modelId="{DB39BB96-BAF5-2A4E-B113-7DC96E89DD57}" srcId="{8B0F28E6-7038-A74C-A82E-F6A9431FC629}" destId="{3D4903DF-EBD4-1B45-BC3A-CD85A7C0CE5A}" srcOrd="3" destOrd="0" parTransId="{A33FAF2F-DC5C-F545-93BE-2CA6A5025144}" sibTransId="{482DB3D9-A63B-8D4B-808F-91568954AC90}"/>
    <dgm:cxn modelId="{9609BF96-C2FB-DE45-B8F0-7C94DF1AFB5D}" type="presOf" srcId="{395A1127-577E-CE47-B86E-DEDB501067E3}" destId="{1CC44706-4C59-1A4A-A5EA-1BB41C487432}" srcOrd="0" destOrd="3" presId="urn:microsoft.com/office/officeart/2005/8/layout/hList1"/>
    <dgm:cxn modelId="{67C316A5-9AE1-BA4B-B0CD-D039DF4B91D4}" type="presOf" srcId="{A7F2CC65-215D-F045-8A56-B4668910F2B8}" destId="{D8F46E03-89BB-8943-AEAD-E22171E56428}" srcOrd="0" destOrd="4" presId="urn:microsoft.com/office/officeart/2005/8/layout/hList1"/>
    <dgm:cxn modelId="{F288F5AA-84CA-B242-BA5F-176701642788}" srcId="{798C4C7C-2184-FB48-B4E9-4B775B3AEFFE}" destId="{8466577A-C2CD-8C43-B625-4A8C20BBD9D0}" srcOrd="3" destOrd="0" parTransId="{6D6BED70-ABA7-C74D-9037-8FD5A5F496CF}" sibTransId="{0F900918-C1EB-D04B-B4EC-B6AF20799198}"/>
    <dgm:cxn modelId="{E07BEBB4-1C45-F44F-B456-FDBB3B3250B6}" type="presOf" srcId="{8B0F28E6-7038-A74C-A82E-F6A9431FC629}" destId="{7BE394B0-60AA-AD47-8573-8FB5B4598D06}" srcOrd="0" destOrd="0" presId="urn:microsoft.com/office/officeart/2005/8/layout/hList1"/>
    <dgm:cxn modelId="{C52721B8-6486-0748-809A-DC99A8B9026E}" srcId="{59884CF9-00BD-A74E-B1DC-1E95B31E5216}" destId="{798C4C7C-2184-FB48-B4E9-4B775B3AEFFE}" srcOrd="0" destOrd="0" parTransId="{F0A72DB3-464E-A04C-BAF2-8D771EF866B2}" sibTransId="{F487F4C9-0619-6C43-9582-D0B515D51D08}"/>
    <dgm:cxn modelId="{FBD2D0C1-2857-3D49-89D5-51C2E028690A}" type="presOf" srcId="{1B7DA9FF-AF49-274B-9883-07F1E0DD7480}" destId="{1CC44706-4C59-1A4A-A5EA-1BB41C487432}" srcOrd="0" destOrd="0" presId="urn:microsoft.com/office/officeart/2005/8/layout/hList1"/>
    <dgm:cxn modelId="{55B925C8-C42C-8B46-8606-A3B2D4995E80}" type="presOf" srcId="{798C4C7C-2184-FB48-B4E9-4B775B3AEFFE}" destId="{40B7CDDD-E3D8-644F-9B40-E0AFB9FCA6B1}" srcOrd="0" destOrd="0" presId="urn:microsoft.com/office/officeart/2005/8/layout/hList1"/>
    <dgm:cxn modelId="{DD4763CE-2095-9547-A9E2-B0710A56BF7E}" type="presOf" srcId="{CB650836-E244-AC42-9A89-06FF09089AE8}" destId="{D8F46E03-89BB-8943-AEAD-E22171E56428}" srcOrd="0" destOrd="1" presId="urn:microsoft.com/office/officeart/2005/8/layout/hList1"/>
    <dgm:cxn modelId="{37577ED4-CFEA-F84C-A0EF-3E39643B0876}" srcId="{59ED753F-EECD-DD4B-8AF6-5EDC83B06BF2}" destId="{FB6B60AA-9D24-D049-8B99-FCE85B6E2802}" srcOrd="6" destOrd="0" parTransId="{D40F97B6-DBE9-D24E-A347-C11B4639DA68}" sibTransId="{D24390CE-3464-9240-8290-96DD1D2D2869}"/>
    <dgm:cxn modelId="{B66BF5DE-6D25-EA4E-ABD2-742E31DEDEA4}" type="presOf" srcId="{F9C97348-CADF-FA40-A439-5831A95B5142}" destId="{1CC44706-4C59-1A4A-A5EA-1BB41C487432}" srcOrd="0" destOrd="5" presId="urn:microsoft.com/office/officeart/2005/8/layout/hList1"/>
    <dgm:cxn modelId="{0F9C16E1-4A85-CA4A-92D5-9BD573DAFD81}" srcId="{59ED753F-EECD-DD4B-8AF6-5EDC83B06BF2}" destId="{395A1127-577E-CE47-B86E-DEDB501067E3}" srcOrd="3" destOrd="0" parTransId="{12529E93-70EC-6347-86D6-797B57ABF0DE}" sibTransId="{6D1A5768-A74F-CF41-95AF-3C0BF181AD87}"/>
    <dgm:cxn modelId="{0A000FE2-5EF8-6E4F-B7E4-A191D6CCC087}" srcId="{59884CF9-00BD-A74E-B1DC-1E95B31E5216}" destId="{59ED753F-EECD-DD4B-8AF6-5EDC83B06BF2}" srcOrd="2" destOrd="0" parTransId="{20F5F9B5-DA56-024A-AD87-DDAC694A83DF}" sibTransId="{C2925C3B-24E1-FB46-AE25-CA1E4FD54D0C}"/>
    <dgm:cxn modelId="{742211E2-1CE2-F849-AFD6-A079087F8FD0}" type="presOf" srcId="{C0A5E60B-4BCD-BD4E-9EAD-BB75D1FAF86F}" destId="{1CC44706-4C59-1A4A-A5EA-1BB41C487432}" srcOrd="0" destOrd="4" presId="urn:microsoft.com/office/officeart/2005/8/layout/hList1"/>
    <dgm:cxn modelId="{ECBC7EE2-000F-6145-B830-9D064F11BD18}" srcId="{798C4C7C-2184-FB48-B4E9-4B775B3AEFFE}" destId="{A7F2CC65-215D-F045-8A56-B4668910F2B8}" srcOrd="4" destOrd="0" parTransId="{6365ED8B-1A7B-4049-A874-3E23084A7391}" sibTransId="{8398EF7A-95D5-E240-B844-5BE4CE7A8B94}"/>
    <dgm:cxn modelId="{6C5219E3-8B13-C246-95D0-85396F92B32E}" srcId="{59ED753F-EECD-DD4B-8AF6-5EDC83B06BF2}" destId="{1F8CA998-4B68-7840-9C89-A176DF25815E}" srcOrd="2" destOrd="0" parTransId="{641EAE64-26A9-C74F-B50D-548B31F780CF}" sibTransId="{DAD61C4D-4965-3F4A-BD11-CAAD5A4D5AB4}"/>
    <dgm:cxn modelId="{09DCF5E8-14FD-834A-89FC-96E152F50886}" type="presOf" srcId="{6C3B01CF-506E-7D48-8285-AC5BEFE3603E}" destId="{D94546F3-551B-7E4D-B1B2-0AF58A973450}" srcOrd="0" destOrd="1" presId="urn:microsoft.com/office/officeart/2005/8/layout/hList1"/>
    <dgm:cxn modelId="{02BBD9EF-7161-0844-94D0-1F18BBE36731}" srcId="{798C4C7C-2184-FB48-B4E9-4B775B3AEFFE}" destId="{E1E865F8-A3DD-E94F-B958-D4DD85D98F05}" srcOrd="0" destOrd="0" parTransId="{1C161231-AFDF-354B-964B-AC694C7BC7BF}" sibTransId="{7D31B11B-64CE-674F-A6D1-36D90623781A}"/>
    <dgm:cxn modelId="{019DD0F4-C9EA-6840-990F-DC365816A8B9}" type="presOf" srcId="{8BBF2D1A-83C4-264E-B69E-29FAFEF2D446}" destId="{D94546F3-551B-7E4D-B1B2-0AF58A973450}" srcOrd="0" destOrd="0" presId="urn:microsoft.com/office/officeart/2005/8/layout/hList1"/>
    <dgm:cxn modelId="{00251FFA-4176-DE4B-9B54-20A8ACD2A7DB}" srcId="{8B0F28E6-7038-A74C-A82E-F6A9431FC629}" destId="{6C3B01CF-506E-7D48-8285-AC5BEFE3603E}" srcOrd="1" destOrd="0" parTransId="{32B2CDD9-902A-1D43-94AE-699A9D282A83}" sibTransId="{B189110C-4C9A-4D41-88C7-FF1107E6F2CA}"/>
    <dgm:cxn modelId="{9D117DFA-C546-4A4E-A997-5815C1CFB25A}" srcId="{59ED753F-EECD-DD4B-8AF6-5EDC83B06BF2}" destId="{1B7DA9FF-AF49-274B-9883-07F1E0DD7480}" srcOrd="0" destOrd="0" parTransId="{3DEEE03B-4719-2743-B3B2-85C1F1E20979}" sibTransId="{521B521A-D5E3-364E-817A-57AA8E068602}"/>
    <dgm:cxn modelId="{FE217EFE-8108-3046-AC9B-EDD24595BB7E}" srcId="{59ED753F-EECD-DD4B-8AF6-5EDC83B06BF2}" destId="{E5B30956-4D0F-314D-BC45-4462B537C368}" srcOrd="1" destOrd="0" parTransId="{2636B1C8-B5B6-134A-84EA-60935F647AE9}" sibTransId="{DCACA54E-E980-3441-8B8D-803FCDEC2D37}"/>
    <dgm:cxn modelId="{F56DC62F-493B-8E45-985D-ADA879EA83F4}" type="presParOf" srcId="{FB94990E-CC63-A545-9930-603266BF95EB}" destId="{5EF59E53-E011-5447-BE65-589F5A8CF95C}" srcOrd="0" destOrd="0" presId="urn:microsoft.com/office/officeart/2005/8/layout/hList1"/>
    <dgm:cxn modelId="{5F4BDFD9-9E3C-4D4E-A840-A32201C623E3}" type="presParOf" srcId="{5EF59E53-E011-5447-BE65-589F5A8CF95C}" destId="{40B7CDDD-E3D8-644F-9B40-E0AFB9FCA6B1}" srcOrd="0" destOrd="0" presId="urn:microsoft.com/office/officeart/2005/8/layout/hList1"/>
    <dgm:cxn modelId="{2E4DFDC9-DCDE-3E4F-8BE6-6C756ADA4BDD}" type="presParOf" srcId="{5EF59E53-E011-5447-BE65-589F5A8CF95C}" destId="{D8F46E03-89BB-8943-AEAD-E22171E56428}" srcOrd="1" destOrd="0" presId="urn:microsoft.com/office/officeart/2005/8/layout/hList1"/>
    <dgm:cxn modelId="{1B271BF6-711F-2547-9661-F68927210E42}" type="presParOf" srcId="{FB94990E-CC63-A545-9930-603266BF95EB}" destId="{088369E4-C18D-994B-8307-8B0D6D9D1EF1}" srcOrd="1" destOrd="0" presId="urn:microsoft.com/office/officeart/2005/8/layout/hList1"/>
    <dgm:cxn modelId="{EAAD9234-A591-BA4F-A242-A0F8484DBB63}" type="presParOf" srcId="{FB94990E-CC63-A545-9930-603266BF95EB}" destId="{8444E626-9D1D-0449-8171-31F5F6E9A051}" srcOrd="2" destOrd="0" presId="urn:microsoft.com/office/officeart/2005/8/layout/hList1"/>
    <dgm:cxn modelId="{E4F346AB-80DC-C64E-B605-2625809BE333}" type="presParOf" srcId="{8444E626-9D1D-0449-8171-31F5F6E9A051}" destId="{7BE394B0-60AA-AD47-8573-8FB5B4598D06}" srcOrd="0" destOrd="0" presId="urn:microsoft.com/office/officeart/2005/8/layout/hList1"/>
    <dgm:cxn modelId="{2320A12A-264F-484C-A60C-F835E8BD25B9}" type="presParOf" srcId="{8444E626-9D1D-0449-8171-31F5F6E9A051}" destId="{D94546F3-551B-7E4D-B1B2-0AF58A973450}" srcOrd="1" destOrd="0" presId="urn:microsoft.com/office/officeart/2005/8/layout/hList1"/>
    <dgm:cxn modelId="{5D652B5F-03C3-6844-AF53-D987406B6148}" type="presParOf" srcId="{FB94990E-CC63-A545-9930-603266BF95EB}" destId="{2AF7E387-9ABD-C649-9CA8-0613F7A40F15}" srcOrd="3" destOrd="0" presId="urn:microsoft.com/office/officeart/2005/8/layout/hList1"/>
    <dgm:cxn modelId="{91161A37-8271-D74D-98DA-D8FE8027F039}" type="presParOf" srcId="{FB94990E-CC63-A545-9930-603266BF95EB}" destId="{90A09C7A-478A-704A-B51B-66CBD0FD146E}" srcOrd="4" destOrd="0" presId="urn:microsoft.com/office/officeart/2005/8/layout/hList1"/>
    <dgm:cxn modelId="{F8487DA5-9AE7-ED47-9DE6-098A7D0ADD47}" type="presParOf" srcId="{90A09C7A-478A-704A-B51B-66CBD0FD146E}" destId="{04159E4B-3CD7-AD44-8912-A77991FD69DF}" srcOrd="0" destOrd="0" presId="urn:microsoft.com/office/officeart/2005/8/layout/hList1"/>
    <dgm:cxn modelId="{3DE854CC-1E92-C04D-AD9B-2EB52F35B7CE}" type="presParOf" srcId="{90A09C7A-478A-704A-B51B-66CBD0FD146E}" destId="{1CC44706-4C59-1A4A-A5EA-1BB41C487432}"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6F302C75-42C3-C242-B847-B0B51CC33FAE}" type="doc">
      <dgm:prSet loTypeId="urn:microsoft.com/office/officeart/2005/8/layout/default" loCatId="" qsTypeId="urn:microsoft.com/office/officeart/2005/8/quickstyle/simple4" qsCatId="simple" csTypeId="urn:microsoft.com/office/officeart/2005/8/colors/colorful1" csCatId="colorful" phldr="1"/>
      <dgm:spPr/>
      <dgm:t>
        <a:bodyPr/>
        <a:lstStyle/>
        <a:p>
          <a:endParaRPr lang="es-ES"/>
        </a:p>
      </dgm:t>
    </dgm:pt>
    <dgm:pt modelId="{784CA201-B1E8-8A49-9702-AFAA37D509CA}">
      <dgm:prSet phldrT="[Texto]" custT="1"/>
      <dgm:spPr>
        <a:solidFill>
          <a:srgbClr val="1D1732"/>
        </a:solidFill>
      </dgm:spPr>
      <dgm:t>
        <a:bodyPr/>
        <a:lstStyle/>
        <a:p>
          <a:r>
            <a:rPr lang="es-ES" sz="1800" b="1" dirty="0">
              <a:solidFill>
                <a:schemeClr val="bg1"/>
              </a:solidFill>
              <a:latin typeface="Arial" panose="020B0604020202020204" pitchFamily="34" charset="0"/>
              <a:cs typeface="Arial" panose="020B0604020202020204" pitchFamily="34" charset="0"/>
            </a:rPr>
            <a:t>1. Nombre del indicador</a:t>
          </a:r>
        </a:p>
      </dgm:t>
    </dgm:pt>
    <dgm:pt modelId="{CA328540-068F-6C43-B7A1-C1B1E59F9FC1}" type="parTrans" cxnId="{5E491216-374A-E74B-84FB-6AE5A47006FC}">
      <dgm:prSet/>
      <dgm:spPr/>
      <dgm:t>
        <a:bodyPr/>
        <a:lstStyle/>
        <a:p>
          <a:endParaRPr lang="es-ES"/>
        </a:p>
      </dgm:t>
    </dgm:pt>
    <dgm:pt modelId="{505E43F9-1175-FF4C-8144-D18E5AE5ADED}" type="sibTrans" cxnId="{5E491216-374A-E74B-84FB-6AE5A47006FC}">
      <dgm:prSet/>
      <dgm:spPr/>
      <dgm:t>
        <a:bodyPr/>
        <a:lstStyle/>
        <a:p>
          <a:endParaRPr lang="es-ES"/>
        </a:p>
      </dgm:t>
    </dgm:pt>
    <dgm:pt modelId="{025420FA-90A8-5644-960C-0F16660C6E34}">
      <dgm:prSet phldrT="[Texto]" custT="1"/>
      <dgm:spPr/>
      <dgm:t>
        <a:bodyPr/>
        <a:lstStyle/>
        <a:p>
          <a:r>
            <a:rPr lang="es-ES" sz="1800" b="1" dirty="0">
              <a:solidFill>
                <a:srgbClr val="19142F"/>
              </a:solidFill>
              <a:latin typeface="Arial" panose="020B0604020202020204" pitchFamily="34" charset="0"/>
              <a:cs typeface="Arial" panose="020B0604020202020204" pitchFamily="34" charset="0"/>
            </a:rPr>
            <a:t>2. Objetivo o meta propuesta</a:t>
          </a:r>
        </a:p>
      </dgm:t>
    </dgm:pt>
    <dgm:pt modelId="{A07CA73E-6F42-0442-95A9-CBC06FCABF77}" type="parTrans" cxnId="{FFC521E5-83F8-BE4E-B931-1BD8C84AEF30}">
      <dgm:prSet/>
      <dgm:spPr/>
      <dgm:t>
        <a:bodyPr/>
        <a:lstStyle/>
        <a:p>
          <a:endParaRPr lang="es-ES"/>
        </a:p>
      </dgm:t>
    </dgm:pt>
    <dgm:pt modelId="{A652AB28-FB64-7A47-9D2A-BCD3EEDC4FBA}" type="sibTrans" cxnId="{FFC521E5-83F8-BE4E-B931-1BD8C84AEF30}">
      <dgm:prSet/>
      <dgm:spPr/>
      <dgm:t>
        <a:bodyPr/>
        <a:lstStyle/>
        <a:p>
          <a:endParaRPr lang="es-ES"/>
        </a:p>
      </dgm:t>
    </dgm:pt>
    <dgm:pt modelId="{CFBFFA73-8171-4049-B43D-D6F26C61B703}">
      <dgm:prSet phldrT="[Texto]" custT="1"/>
      <dgm:spPr>
        <a:solidFill>
          <a:srgbClr val="0070C0"/>
        </a:solidFill>
      </dgm:spPr>
      <dgm:t>
        <a:bodyPr/>
        <a:lstStyle/>
        <a:p>
          <a:r>
            <a:rPr lang="es-ES" sz="1800" b="1" dirty="0">
              <a:solidFill>
                <a:schemeClr val="bg1"/>
              </a:solidFill>
              <a:latin typeface="Arial" panose="020B0604020202020204" pitchFamily="34" charset="0"/>
              <a:cs typeface="Arial" panose="020B0604020202020204" pitchFamily="34" charset="0"/>
            </a:rPr>
            <a:t>3. Fórmula o cociente</a:t>
          </a:r>
        </a:p>
      </dgm:t>
    </dgm:pt>
    <dgm:pt modelId="{5C479A9D-307E-6A46-8B03-5E15C238F253}" type="parTrans" cxnId="{FB5F59C4-BCB1-6D4D-8CD4-634F50C82491}">
      <dgm:prSet/>
      <dgm:spPr/>
      <dgm:t>
        <a:bodyPr/>
        <a:lstStyle/>
        <a:p>
          <a:endParaRPr lang="es-ES"/>
        </a:p>
      </dgm:t>
    </dgm:pt>
    <dgm:pt modelId="{057F6BC4-26CD-B04A-8650-974EAB57BC70}" type="sibTrans" cxnId="{FB5F59C4-BCB1-6D4D-8CD4-634F50C82491}">
      <dgm:prSet/>
      <dgm:spPr/>
      <dgm:t>
        <a:bodyPr/>
        <a:lstStyle/>
        <a:p>
          <a:endParaRPr lang="es-ES"/>
        </a:p>
      </dgm:t>
    </dgm:pt>
    <dgm:pt modelId="{E61C53E7-94FE-E14D-BAA9-E82F60F6227F}">
      <dgm:prSet custT="1"/>
      <dgm:spPr>
        <a:solidFill>
          <a:srgbClr val="E5E5E5"/>
        </a:solidFill>
      </dgm:spPr>
      <dgm:t>
        <a:bodyPr/>
        <a:lstStyle/>
        <a:p>
          <a:r>
            <a:rPr lang="es-ES" sz="1800" b="1" dirty="0">
              <a:solidFill>
                <a:srgbClr val="19142F"/>
              </a:solidFill>
              <a:latin typeface="Arial" panose="020B0604020202020204" pitchFamily="34" charset="0"/>
              <a:cs typeface="Arial" panose="020B0604020202020204" pitchFamily="34" charset="0"/>
            </a:rPr>
            <a:t>4. Definición de la población</a:t>
          </a:r>
        </a:p>
      </dgm:t>
    </dgm:pt>
    <dgm:pt modelId="{D4E9CB79-F375-984F-AEC7-824CFCC41E39}" type="parTrans" cxnId="{CD2658D5-CC03-2445-8AF4-0D58485C6DCB}">
      <dgm:prSet/>
      <dgm:spPr/>
      <dgm:t>
        <a:bodyPr/>
        <a:lstStyle/>
        <a:p>
          <a:endParaRPr lang="es-ES"/>
        </a:p>
      </dgm:t>
    </dgm:pt>
    <dgm:pt modelId="{EF856427-DAFB-D242-BEDC-B364BE54634D}" type="sibTrans" cxnId="{CD2658D5-CC03-2445-8AF4-0D58485C6DCB}">
      <dgm:prSet/>
      <dgm:spPr/>
      <dgm:t>
        <a:bodyPr/>
        <a:lstStyle/>
        <a:p>
          <a:endParaRPr lang="es-ES"/>
        </a:p>
      </dgm:t>
    </dgm:pt>
    <dgm:pt modelId="{C616ED9C-BE4D-AD40-9F7D-0843E13E4533}">
      <dgm:prSet custT="1"/>
      <dgm:spPr>
        <a:solidFill>
          <a:srgbClr val="1D1732">
            <a:alpha val="70000"/>
          </a:srgbClr>
        </a:solidFill>
      </dgm:spPr>
      <dgm:t>
        <a:bodyPr/>
        <a:lstStyle/>
        <a:p>
          <a:r>
            <a:rPr lang="es-ES" sz="1800" b="1" dirty="0">
              <a:solidFill>
                <a:schemeClr val="bg1"/>
              </a:solidFill>
              <a:latin typeface="Arial" panose="020B0604020202020204" pitchFamily="34" charset="0"/>
              <a:cs typeface="Arial" panose="020B0604020202020204" pitchFamily="34" charset="0"/>
            </a:rPr>
            <a:t>5.Tipo: %, tasa o índice</a:t>
          </a:r>
        </a:p>
      </dgm:t>
    </dgm:pt>
    <dgm:pt modelId="{0AC85295-A45C-1E42-84CF-B96E80F5B947}" type="parTrans" cxnId="{70205839-F6B8-1843-B621-A53173F37B72}">
      <dgm:prSet/>
      <dgm:spPr/>
      <dgm:t>
        <a:bodyPr/>
        <a:lstStyle/>
        <a:p>
          <a:endParaRPr lang="es-ES"/>
        </a:p>
      </dgm:t>
    </dgm:pt>
    <dgm:pt modelId="{39DC41F6-4590-4245-AEE4-9F4DC251F6AB}" type="sibTrans" cxnId="{70205839-F6B8-1843-B621-A53173F37B72}">
      <dgm:prSet/>
      <dgm:spPr/>
      <dgm:t>
        <a:bodyPr/>
        <a:lstStyle/>
        <a:p>
          <a:endParaRPr lang="es-ES"/>
        </a:p>
      </dgm:t>
    </dgm:pt>
    <dgm:pt modelId="{1DF4A8CE-A69E-AE46-8930-6FA39B68DAE7}">
      <dgm:prSet custT="1"/>
      <dgm:spPr>
        <a:solidFill>
          <a:srgbClr val="1D1732"/>
        </a:solidFill>
      </dgm:spPr>
      <dgm:t>
        <a:bodyPr/>
        <a:lstStyle/>
        <a:p>
          <a:r>
            <a:rPr lang="es-ES" sz="1800" b="1" dirty="0">
              <a:solidFill>
                <a:schemeClr val="bg1"/>
              </a:solidFill>
              <a:latin typeface="Arial" panose="020B0604020202020204" pitchFamily="34" charset="0"/>
              <a:cs typeface="Arial" panose="020B0604020202020204" pitchFamily="34" charset="0"/>
            </a:rPr>
            <a:t>6. Fuentes de información</a:t>
          </a:r>
        </a:p>
      </dgm:t>
    </dgm:pt>
    <dgm:pt modelId="{A371CA37-18E6-2A44-B449-C877460096A4}" type="parTrans" cxnId="{135F413B-FFF3-D24A-9548-2EAB868CEE27}">
      <dgm:prSet/>
      <dgm:spPr/>
      <dgm:t>
        <a:bodyPr/>
        <a:lstStyle/>
        <a:p>
          <a:endParaRPr lang="es-ES"/>
        </a:p>
      </dgm:t>
    </dgm:pt>
    <dgm:pt modelId="{32D507A0-9A87-9145-92A0-76488D150679}" type="sibTrans" cxnId="{135F413B-FFF3-D24A-9548-2EAB868CEE27}">
      <dgm:prSet/>
      <dgm:spPr/>
      <dgm:t>
        <a:bodyPr/>
        <a:lstStyle/>
        <a:p>
          <a:endParaRPr lang="es-ES"/>
        </a:p>
      </dgm:t>
    </dgm:pt>
    <dgm:pt modelId="{481E4B63-7F03-F044-B11C-80479FAB32B6}">
      <dgm:prSet custT="1"/>
      <dgm:spPr/>
      <dgm:t>
        <a:bodyPr/>
        <a:lstStyle/>
        <a:p>
          <a:r>
            <a:rPr lang="es-ES" sz="1800" b="1" dirty="0">
              <a:solidFill>
                <a:srgbClr val="19142F"/>
              </a:solidFill>
              <a:latin typeface="Arial" panose="020B0604020202020204" pitchFamily="34" charset="0"/>
              <a:cs typeface="Arial" panose="020B0604020202020204" pitchFamily="34" charset="0"/>
            </a:rPr>
            <a:t>7. Método para recolectar datos</a:t>
          </a:r>
        </a:p>
      </dgm:t>
    </dgm:pt>
    <dgm:pt modelId="{AC657764-DE74-D64F-A111-A48B3D94F50E}" type="parTrans" cxnId="{FF2A9863-C72E-1640-B217-BDF8CF3DB216}">
      <dgm:prSet/>
      <dgm:spPr/>
      <dgm:t>
        <a:bodyPr/>
        <a:lstStyle/>
        <a:p>
          <a:endParaRPr lang="es-ES"/>
        </a:p>
      </dgm:t>
    </dgm:pt>
    <dgm:pt modelId="{FE4F9600-9EF1-8347-8970-056DB5DB43DA}" type="sibTrans" cxnId="{FF2A9863-C72E-1640-B217-BDF8CF3DB216}">
      <dgm:prSet/>
      <dgm:spPr/>
      <dgm:t>
        <a:bodyPr/>
        <a:lstStyle/>
        <a:p>
          <a:endParaRPr lang="es-ES"/>
        </a:p>
      </dgm:t>
    </dgm:pt>
    <dgm:pt modelId="{124A51E2-1732-F24E-9840-025F91E1DE34}">
      <dgm:prSet custT="1"/>
      <dgm:spPr>
        <a:solidFill>
          <a:srgbClr val="0070C0"/>
        </a:solidFill>
      </dgm:spPr>
      <dgm:t>
        <a:bodyPr/>
        <a:lstStyle/>
        <a:p>
          <a:r>
            <a:rPr lang="es-ES" sz="1800" b="1" dirty="0">
              <a:solidFill>
                <a:schemeClr val="bg1"/>
              </a:solidFill>
              <a:latin typeface="Arial" panose="020B0604020202020204" pitchFamily="34" charset="0"/>
              <a:cs typeface="Arial" panose="020B0604020202020204" pitchFamily="34" charset="0"/>
            </a:rPr>
            <a:t>8. Frecuencia</a:t>
          </a:r>
        </a:p>
      </dgm:t>
    </dgm:pt>
    <dgm:pt modelId="{17533F2D-39B9-5F47-A0DE-5D7D58A9D09F}" type="parTrans" cxnId="{958D2AD7-85F0-0244-9EE4-3EF8252551E9}">
      <dgm:prSet/>
      <dgm:spPr/>
      <dgm:t>
        <a:bodyPr/>
        <a:lstStyle/>
        <a:p>
          <a:endParaRPr lang="es-ES"/>
        </a:p>
      </dgm:t>
    </dgm:pt>
    <dgm:pt modelId="{F5A933C1-E81E-5B43-ABE1-AAC8790D6EE9}" type="sibTrans" cxnId="{958D2AD7-85F0-0244-9EE4-3EF8252551E9}">
      <dgm:prSet/>
      <dgm:spPr/>
      <dgm:t>
        <a:bodyPr/>
        <a:lstStyle/>
        <a:p>
          <a:endParaRPr lang="es-ES"/>
        </a:p>
      </dgm:t>
    </dgm:pt>
    <dgm:pt modelId="{99855483-3E4E-9347-953D-B1E3B422384F}">
      <dgm:prSet custT="1"/>
      <dgm:spPr>
        <a:solidFill>
          <a:srgbClr val="1D1732">
            <a:alpha val="70000"/>
          </a:srgbClr>
        </a:solidFill>
      </dgm:spPr>
      <dgm:t>
        <a:bodyPr/>
        <a:lstStyle/>
        <a:p>
          <a:r>
            <a:rPr lang="es-ES" sz="1800" b="1" dirty="0">
              <a:solidFill>
                <a:schemeClr val="bg1"/>
              </a:solidFill>
              <a:latin typeface="Arial" panose="020B0604020202020204" pitchFamily="34" charset="0"/>
              <a:cs typeface="Arial" panose="020B0604020202020204" pitchFamily="34" charset="0"/>
            </a:rPr>
            <a:t>9. Responsable</a:t>
          </a:r>
        </a:p>
      </dgm:t>
    </dgm:pt>
    <dgm:pt modelId="{3BD10529-E81D-5341-8EC3-FBEF9956BD12}" type="parTrans" cxnId="{A1777FB5-7A0E-CA45-9899-A29E0A5A7317}">
      <dgm:prSet/>
      <dgm:spPr/>
      <dgm:t>
        <a:bodyPr/>
        <a:lstStyle/>
        <a:p>
          <a:endParaRPr lang="es-ES"/>
        </a:p>
      </dgm:t>
    </dgm:pt>
    <dgm:pt modelId="{F4B69FBD-D761-0348-BAFA-4237546EAB36}" type="sibTrans" cxnId="{A1777FB5-7A0E-CA45-9899-A29E0A5A7317}">
      <dgm:prSet/>
      <dgm:spPr/>
      <dgm:t>
        <a:bodyPr/>
        <a:lstStyle/>
        <a:p>
          <a:endParaRPr lang="es-ES"/>
        </a:p>
      </dgm:t>
    </dgm:pt>
    <dgm:pt modelId="{89AADE8B-C8A4-CF4F-B2D4-7205599E3DB2}">
      <dgm:prSet custT="1"/>
      <dgm:spPr>
        <a:solidFill>
          <a:srgbClr val="9F9EA9"/>
        </a:solidFill>
      </dgm:spPr>
      <dgm:t>
        <a:bodyPr/>
        <a:lstStyle/>
        <a:p>
          <a:r>
            <a:rPr lang="es-ES" sz="1800" b="1" dirty="0">
              <a:solidFill>
                <a:srgbClr val="19142F"/>
              </a:solidFill>
              <a:latin typeface="Arial" panose="020B0604020202020204" pitchFamily="34" charset="0"/>
              <a:cs typeface="Arial" panose="020B0604020202020204" pitchFamily="34" charset="0"/>
            </a:rPr>
            <a:t>10. Factores para explicar variación del indicador</a:t>
          </a:r>
        </a:p>
      </dgm:t>
    </dgm:pt>
    <dgm:pt modelId="{653370DB-6806-904E-8173-AC184A15F960}" type="parTrans" cxnId="{1C367D0B-21FD-9043-B6DC-94BC375C8EAE}">
      <dgm:prSet/>
      <dgm:spPr/>
      <dgm:t>
        <a:bodyPr/>
        <a:lstStyle/>
        <a:p>
          <a:endParaRPr lang="es-ES"/>
        </a:p>
      </dgm:t>
    </dgm:pt>
    <dgm:pt modelId="{7662EC10-20FB-2243-B574-FCCCB9B8D147}" type="sibTrans" cxnId="{1C367D0B-21FD-9043-B6DC-94BC375C8EAE}">
      <dgm:prSet/>
      <dgm:spPr/>
      <dgm:t>
        <a:bodyPr/>
        <a:lstStyle/>
        <a:p>
          <a:endParaRPr lang="es-ES"/>
        </a:p>
      </dgm:t>
    </dgm:pt>
    <dgm:pt modelId="{1B10AE4E-8C1E-6C49-ACAE-BBA91C662A99}" type="pres">
      <dgm:prSet presAssocID="{6F302C75-42C3-C242-B847-B0B51CC33FAE}" presName="diagram" presStyleCnt="0">
        <dgm:presLayoutVars>
          <dgm:dir/>
          <dgm:resizeHandles val="exact"/>
        </dgm:presLayoutVars>
      </dgm:prSet>
      <dgm:spPr/>
    </dgm:pt>
    <dgm:pt modelId="{A52D415E-DA0C-EC43-BC25-71EAD1983C23}" type="pres">
      <dgm:prSet presAssocID="{784CA201-B1E8-8A49-9702-AFAA37D509CA}" presName="node" presStyleLbl="node1" presStyleIdx="0" presStyleCnt="10">
        <dgm:presLayoutVars>
          <dgm:bulletEnabled val="1"/>
        </dgm:presLayoutVars>
      </dgm:prSet>
      <dgm:spPr/>
    </dgm:pt>
    <dgm:pt modelId="{B2BDCB22-154E-614A-8642-79FCAAA8865F}" type="pres">
      <dgm:prSet presAssocID="{505E43F9-1175-FF4C-8144-D18E5AE5ADED}" presName="sibTrans" presStyleCnt="0"/>
      <dgm:spPr/>
    </dgm:pt>
    <dgm:pt modelId="{DF1C74DB-B414-CA41-8ACD-ED0150DF2669}" type="pres">
      <dgm:prSet presAssocID="{025420FA-90A8-5644-960C-0F16660C6E34}" presName="node" presStyleLbl="node1" presStyleIdx="1" presStyleCnt="10">
        <dgm:presLayoutVars>
          <dgm:bulletEnabled val="1"/>
        </dgm:presLayoutVars>
      </dgm:prSet>
      <dgm:spPr/>
    </dgm:pt>
    <dgm:pt modelId="{0CD0C931-4ACA-F948-9B6C-4CACF7A031E5}" type="pres">
      <dgm:prSet presAssocID="{A652AB28-FB64-7A47-9D2A-BCD3EEDC4FBA}" presName="sibTrans" presStyleCnt="0"/>
      <dgm:spPr/>
    </dgm:pt>
    <dgm:pt modelId="{83F6EBF2-96FD-1A4F-8835-124781A689D4}" type="pres">
      <dgm:prSet presAssocID="{CFBFFA73-8171-4049-B43D-D6F26C61B703}" presName="node" presStyleLbl="node1" presStyleIdx="2" presStyleCnt="10">
        <dgm:presLayoutVars>
          <dgm:bulletEnabled val="1"/>
        </dgm:presLayoutVars>
      </dgm:prSet>
      <dgm:spPr/>
    </dgm:pt>
    <dgm:pt modelId="{002CCDD9-D822-0942-AF2E-9A87985EDD89}" type="pres">
      <dgm:prSet presAssocID="{057F6BC4-26CD-B04A-8650-974EAB57BC70}" presName="sibTrans" presStyleCnt="0"/>
      <dgm:spPr/>
    </dgm:pt>
    <dgm:pt modelId="{0F9A2E26-599B-9F45-ABDA-9AE1CF99108F}" type="pres">
      <dgm:prSet presAssocID="{E61C53E7-94FE-E14D-BAA9-E82F60F6227F}" presName="node" presStyleLbl="node1" presStyleIdx="3" presStyleCnt="10">
        <dgm:presLayoutVars>
          <dgm:bulletEnabled val="1"/>
        </dgm:presLayoutVars>
      </dgm:prSet>
      <dgm:spPr/>
    </dgm:pt>
    <dgm:pt modelId="{07C90081-0B8E-1B47-B39C-2AE0C1572CAF}" type="pres">
      <dgm:prSet presAssocID="{EF856427-DAFB-D242-BEDC-B364BE54634D}" presName="sibTrans" presStyleCnt="0"/>
      <dgm:spPr/>
    </dgm:pt>
    <dgm:pt modelId="{1BFF2352-9FEF-D242-A2EC-FC140D6462B9}" type="pres">
      <dgm:prSet presAssocID="{C616ED9C-BE4D-AD40-9F7D-0843E13E4533}" presName="node" presStyleLbl="node1" presStyleIdx="4" presStyleCnt="10">
        <dgm:presLayoutVars>
          <dgm:bulletEnabled val="1"/>
        </dgm:presLayoutVars>
      </dgm:prSet>
      <dgm:spPr/>
    </dgm:pt>
    <dgm:pt modelId="{7A56911B-0DE0-1F46-9F61-BE6714B96EE5}" type="pres">
      <dgm:prSet presAssocID="{39DC41F6-4590-4245-AEE4-9F4DC251F6AB}" presName="sibTrans" presStyleCnt="0"/>
      <dgm:spPr/>
    </dgm:pt>
    <dgm:pt modelId="{82D1594E-A8B6-4C4E-8CC3-C661FCEA55A8}" type="pres">
      <dgm:prSet presAssocID="{1DF4A8CE-A69E-AE46-8930-6FA39B68DAE7}" presName="node" presStyleLbl="node1" presStyleIdx="5" presStyleCnt="10">
        <dgm:presLayoutVars>
          <dgm:bulletEnabled val="1"/>
        </dgm:presLayoutVars>
      </dgm:prSet>
      <dgm:spPr/>
    </dgm:pt>
    <dgm:pt modelId="{C8605B98-BD48-E948-9E42-B31637136195}" type="pres">
      <dgm:prSet presAssocID="{32D507A0-9A87-9145-92A0-76488D150679}" presName="sibTrans" presStyleCnt="0"/>
      <dgm:spPr/>
    </dgm:pt>
    <dgm:pt modelId="{ED546FAC-BB5D-224C-97D2-BE7F4161A89B}" type="pres">
      <dgm:prSet presAssocID="{481E4B63-7F03-F044-B11C-80479FAB32B6}" presName="node" presStyleLbl="node1" presStyleIdx="6" presStyleCnt="10">
        <dgm:presLayoutVars>
          <dgm:bulletEnabled val="1"/>
        </dgm:presLayoutVars>
      </dgm:prSet>
      <dgm:spPr/>
    </dgm:pt>
    <dgm:pt modelId="{D87C730B-D27E-A749-837F-9A998F909ED7}" type="pres">
      <dgm:prSet presAssocID="{FE4F9600-9EF1-8347-8970-056DB5DB43DA}" presName="sibTrans" presStyleCnt="0"/>
      <dgm:spPr/>
    </dgm:pt>
    <dgm:pt modelId="{50888801-480E-B14E-9B07-0FDA6FCAEFDB}" type="pres">
      <dgm:prSet presAssocID="{124A51E2-1732-F24E-9840-025F91E1DE34}" presName="node" presStyleLbl="node1" presStyleIdx="7" presStyleCnt="10">
        <dgm:presLayoutVars>
          <dgm:bulletEnabled val="1"/>
        </dgm:presLayoutVars>
      </dgm:prSet>
      <dgm:spPr/>
    </dgm:pt>
    <dgm:pt modelId="{86603905-E335-844F-9FF0-63DDB5F39218}" type="pres">
      <dgm:prSet presAssocID="{F5A933C1-E81E-5B43-ABE1-AAC8790D6EE9}" presName="sibTrans" presStyleCnt="0"/>
      <dgm:spPr/>
    </dgm:pt>
    <dgm:pt modelId="{A4AD2165-8211-2A43-ADBE-95D7A149E849}" type="pres">
      <dgm:prSet presAssocID="{99855483-3E4E-9347-953D-B1E3B422384F}" presName="node" presStyleLbl="node1" presStyleIdx="8" presStyleCnt="10">
        <dgm:presLayoutVars>
          <dgm:bulletEnabled val="1"/>
        </dgm:presLayoutVars>
      </dgm:prSet>
      <dgm:spPr/>
    </dgm:pt>
    <dgm:pt modelId="{B2B394F3-30C9-5B46-9E6C-A71B409CDCF6}" type="pres">
      <dgm:prSet presAssocID="{F4B69FBD-D761-0348-BAFA-4237546EAB36}" presName="sibTrans" presStyleCnt="0"/>
      <dgm:spPr/>
    </dgm:pt>
    <dgm:pt modelId="{C41CFA1B-9721-674B-991C-5B0C17B44D4E}" type="pres">
      <dgm:prSet presAssocID="{89AADE8B-C8A4-CF4F-B2D4-7205599E3DB2}" presName="node" presStyleLbl="node1" presStyleIdx="9" presStyleCnt="10">
        <dgm:presLayoutVars>
          <dgm:bulletEnabled val="1"/>
        </dgm:presLayoutVars>
      </dgm:prSet>
      <dgm:spPr/>
    </dgm:pt>
  </dgm:ptLst>
  <dgm:cxnLst>
    <dgm:cxn modelId="{80B00705-048C-A640-A262-624DC67CB03A}" type="presOf" srcId="{CFBFFA73-8171-4049-B43D-D6F26C61B703}" destId="{83F6EBF2-96FD-1A4F-8835-124781A689D4}" srcOrd="0" destOrd="0" presId="urn:microsoft.com/office/officeart/2005/8/layout/default"/>
    <dgm:cxn modelId="{1C367D0B-21FD-9043-B6DC-94BC375C8EAE}" srcId="{6F302C75-42C3-C242-B847-B0B51CC33FAE}" destId="{89AADE8B-C8A4-CF4F-B2D4-7205599E3DB2}" srcOrd="9" destOrd="0" parTransId="{653370DB-6806-904E-8173-AC184A15F960}" sibTransId="{7662EC10-20FB-2243-B574-FCCCB9B8D147}"/>
    <dgm:cxn modelId="{5E491216-374A-E74B-84FB-6AE5A47006FC}" srcId="{6F302C75-42C3-C242-B847-B0B51CC33FAE}" destId="{784CA201-B1E8-8A49-9702-AFAA37D509CA}" srcOrd="0" destOrd="0" parTransId="{CA328540-068F-6C43-B7A1-C1B1E59F9FC1}" sibTransId="{505E43F9-1175-FF4C-8144-D18E5AE5ADED}"/>
    <dgm:cxn modelId="{E72D3939-738D-FE44-875B-EC7021607D28}" type="presOf" srcId="{E61C53E7-94FE-E14D-BAA9-E82F60F6227F}" destId="{0F9A2E26-599B-9F45-ABDA-9AE1CF99108F}" srcOrd="0" destOrd="0" presId="urn:microsoft.com/office/officeart/2005/8/layout/default"/>
    <dgm:cxn modelId="{70205839-F6B8-1843-B621-A53173F37B72}" srcId="{6F302C75-42C3-C242-B847-B0B51CC33FAE}" destId="{C616ED9C-BE4D-AD40-9F7D-0843E13E4533}" srcOrd="4" destOrd="0" parTransId="{0AC85295-A45C-1E42-84CF-B96E80F5B947}" sibTransId="{39DC41F6-4590-4245-AEE4-9F4DC251F6AB}"/>
    <dgm:cxn modelId="{135F413B-FFF3-D24A-9548-2EAB868CEE27}" srcId="{6F302C75-42C3-C242-B847-B0B51CC33FAE}" destId="{1DF4A8CE-A69E-AE46-8930-6FA39B68DAE7}" srcOrd="5" destOrd="0" parTransId="{A371CA37-18E6-2A44-B449-C877460096A4}" sibTransId="{32D507A0-9A87-9145-92A0-76488D150679}"/>
    <dgm:cxn modelId="{15121A4E-28D8-ED4B-9C7A-F4567CF583EE}" type="presOf" srcId="{6F302C75-42C3-C242-B847-B0B51CC33FAE}" destId="{1B10AE4E-8C1E-6C49-ACAE-BBA91C662A99}" srcOrd="0" destOrd="0" presId="urn:microsoft.com/office/officeart/2005/8/layout/default"/>
    <dgm:cxn modelId="{16C3B358-781C-EB47-A264-FFCDD6FABFA4}" type="presOf" srcId="{89AADE8B-C8A4-CF4F-B2D4-7205599E3DB2}" destId="{C41CFA1B-9721-674B-991C-5B0C17B44D4E}" srcOrd="0" destOrd="0" presId="urn:microsoft.com/office/officeart/2005/8/layout/default"/>
    <dgm:cxn modelId="{B33DD360-880E-0C43-9FAA-9262CA9D08F4}" type="presOf" srcId="{C616ED9C-BE4D-AD40-9F7D-0843E13E4533}" destId="{1BFF2352-9FEF-D242-A2EC-FC140D6462B9}" srcOrd="0" destOrd="0" presId="urn:microsoft.com/office/officeart/2005/8/layout/default"/>
    <dgm:cxn modelId="{FF2A9863-C72E-1640-B217-BDF8CF3DB216}" srcId="{6F302C75-42C3-C242-B847-B0B51CC33FAE}" destId="{481E4B63-7F03-F044-B11C-80479FAB32B6}" srcOrd="6" destOrd="0" parTransId="{AC657764-DE74-D64F-A111-A48B3D94F50E}" sibTransId="{FE4F9600-9EF1-8347-8970-056DB5DB43DA}"/>
    <dgm:cxn modelId="{1F05456D-62DE-B14A-9F9C-7C949799FC32}" type="presOf" srcId="{1DF4A8CE-A69E-AE46-8930-6FA39B68DAE7}" destId="{82D1594E-A8B6-4C4E-8CC3-C661FCEA55A8}" srcOrd="0" destOrd="0" presId="urn:microsoft.com/office/officeart/2005/8/layout/default"/>
    <dgm:cxn modelId="{39111276-A685-5242-BDD1-48F3EEF77D5D}" type="presOf" srcId="{784CA201-B1E8-8A49-9702-AFAA37D509CA}" destId="{A52D415E-DA0C-EC43-BC25-71EAD1983C23}" srcOrd="0" destOrd="0" presId="urn:microsoft.com/office/officeart/2005/8/layout/default"/>
    <dgm:cxn modelId="{D6B1EB82-B421-7540-A3F9-54FBF5058EF5}" type="presOf" srcId="{124A51E2-1732-F24E-9840-025F91E1DE34}" destId="{50888801-480E-B14E-9B07-0FDA6FCAEFDB}" srcOrd="0" destOrd="0" presId="urn:microsoft.com/office/officeart/2005/8/layout/default"/>
    <dgm:cxn modelId="{03D55AAE-4CC6-5844-99A8-356CB6FFC903}" type="presOf" srcId="{025420FA-90A8-5644-960C-0F16660C6E34}" destId="{DF1C74DB-B414-CA41-8ACD-ED0150DF2669}" srcOrd="0" destOrd="0" presId="urn:microsoft.com/office/officeart/2005/8/layout/default"/>
    <dgm:cxn modelId="{A1777FB5-7A0E-CA45-9899-A29E0A5A7317}" srcId="{6F302C75-42C3-C242-B847-B0B51CC33FAE}" destId="{99855483-3E4E-9347-953D-B1E3B422384F}" srcOrd="8" destOrd="0" parTransId="{3BD10529-E81D-5341-8EC3-FBEF9956BD12}" sibTransId="{F4B69FBD-D761-0348-BAFA-4237546EAB36}"/>
    <dgm:cxn modelId="{FB5F59C4-BCB1-6D4D-8CD4-634F50C82491}" srcId="{6F302C75-42C3-C242-B847-B0B51CC33FAE}" destId="{CFBFFA73-8171-4049-B43D-D6F26C61B703}" srcOrd="2" destOrd="0" parTransId="{5C479A9D-307E-6A46-8B03-5E15C238F253}" sibTransId="{057F6BC4-26CD-B04A-8650-974EAB57BC70}"/>
    <dgm:cxn modelId="{CD2658D5-CC03-2445-8AF4-0D58485C6DCB}" srcId="{6F302C75-42C3-C242-B847-B0B51CC33FAE}" destId="{E61C53E7-94FE-E14D-BAA9-E82F60F6227F}" srcOrd="3" destOrd="0" parTransId="{D4E9CB79-F375-984F-AEC7-824CFCC41E39}" sibTransId="{EF856427-DAFB-D242-BEDC-B364BE54634D}"/>
    <dgm:cxn modelId="{958D2AD7-85F0-0244-9EE4-3EF8252551E9}" srcId="{6F302C75-42C3-C242-B847-B0B51CC33FAE}" destId="{124A51E2-1732-F24E-9840-025F91E1DE34}" srcOrd="7" destOrd="0" parTransId="{17533F2D-39B9-5F47-A0DE-5D7D58A9D09F}" sibTransId="{F5A933C1-E81E-5B43-ABE1-AAC8790D6EE9}"/>
    <dgm:cxn modelId="{FFC521E5-83F8-BE4E-B931-1BD8C84AEF30}" srcId="{6F302C75-42C3-C242-B847-B0B51CC33FAE}" destId="{025420FA-90A8-5644-960C-0F16660C6E34}" srcOrd="1" destOrd="0" parTransId="{A07CA73E-6F42-0442-95A9-CBC06FCABF77}" sibTransId="{A652AB28-FB64-7A47-9D2A-BCD3EEDC4FBA}"/>
    <dgm:cxn modelId="{687554FA-DF3D-6140-A9AD-DD80C7135B3B}" type="presOf" srcId="{99855483-3E4E-9347-953D-B1E3B422384F}" destId="{A4AD2165-8211-2A43-ADBE-95D7A149E849}" srcOrd="0" destOrd="0" presId="urn:microsoft.com/office/officeart/2005/8/layout/default"/>
    <dgm:cxn modelId="{786885FF-1F82-8F46-9DA6-8672394F4533}" type="presOf" srcId="{481E4B63-7F03-F044-B11C-80479FAB32B6}" destId="{ED546FAC-BB5D-224C-97D2-BE7F4161A89B}" srcOrd="0" destOrd="0" presId="urn:microsoft.com/office/officeart/2005/8/layout/default"/>
    <dgm:cxn modelId="{312BCC7E-BFC3-934B-8012-48F893A769A6}" type="presParOf" srcId="{1B10AE4E-8C1E-6C49-ACAE-BBA91C662A99}" destId="{A52D415E-DA0C-EC43-BC25-71EAD1983C23}" srcOrd="0" destOrd="0" presId="urn:microsoft.com/office/officeart/2005/8/layout/default"/>
    <dgm:cxn modelId="{DC4356A6-3E20-0742-8FBE-786A879F6F83}" type="presParOf" srcId="{1B10AE4E-8C1E-6C49-ACAE-BBA91C662A99}" destId="{B2BDCB22-154E-614A-8642-79FCAAA8865F}" srcOrd="1" destOrd="0" presId="urn:microsoft.com/office/officeart/2005/8/layout/default"/>
    <dgm:cxn modelId="{EDF0DA94-A086-1F42-BD03-4B2B416F1E96}" type="presParOf" srcId="{1B10AE4E-8C1E-6C49-ACAE-BBA91C662A99}" destId="{DF1C74DB-B414-CA41-8ACD-ED0150DF2669}" srcOrd="2" destOrd="0" presId="urn:microsoft.com/office/officeart/2005/8/layout/default"/>
    <dgm:cxn modelId="{E3FF98F4-E43D-A846-ABBE-2656441759C7}" type="presParOf" srcId="{1B10AE4E-8C1E-6C49-ACAE-BBA91C662A99}" destId="{0CD0C931-4ACA-F948-9B6C-4CACF7A031E5}" srcOrd="3" destOrd="0" presId="urn:microsoft.com/office/officeart/2005/8/layout/default"/>
    <dgm:cxn modelId="{8999EB7F-36B2-B045-BFA5-82793474FEF6}" type="presParOf" srcId="{1B10AE4E-8C1E-6C49-ACAE-BBA91C662A99}" destId="{83F6EBF2-96FD-1A4F-8835-124781A689D4}" srcOrd="4" destOrd="0" presId="urn:microsoft.com/office/officeart/2005/8/layout/default"/>
    <dgm:cxn modelId="{189BC6E4-0DD2-6943-8300-32D2123FFCC8}" type="presParOf" srcId="{1B10AE4E-8C1E-6C49-ACAE-BBA91C662A99}" destId="{002CCDD9-D822-0942-AF2E-9A87985EDD89}" srcOrd="5" destOrd="0" presId="urn:microsoft.com/office/officeart/2005/8/layout/default"/>
    <dgm:cxn modelId="{E41D4013-47E5-D445-B4F9-309B95A0304D}" type="presParOf" srcId="{1B10AE4E-8C1E-6C49-ACAE-BBA91C662A99}" destId="{0F9A2E26-599B-9F45-ABDA-9AE1CF99108F}" srcOrd="6" destOrd="0" presId="urn:microsoft.com/office/officeart/2005/8/layout/default"/>
    <dgm:cxn modelId="{AA888D5B-C59F-3541-8CB6-3892B3F38211}" type="presParOf" srcId="{1B10AE4E-8C1E-6C49-ACAE-BBA91C662A99}" destId="{07C90081-0B8E-1B47-B39C-2AE0C1572CAF}" srcOrd="7" destOrd="0" presId="urn:microsoft.com/office/officeart/2005/8/layout/default"/>
    <dgm:cxn modelId="{F3ABDF22-D0F8-714A-9388-C763AE998751}" type="presParOf" srcId="{1B10AE4E-8C1E-6C49-ACAE-BBA91C662A99}" destId="{1BFF2352-9FEF-D242-A2EC-FC140D6462B9}" srcOrd="8" destOrd="0" presId="urn:microsoft.com/office/officeart/2005/8/layout/default"/>
    <dgm:cxn modelId="{B64FCD12-5D1D-6C49-A28C-8BFAE8072669}" type="presParOf" srcId="{1B10AE4E-8C1E-6C49-ACAE-BBA91C662A99}" destId="{7A56911B-0DE0-1F46-9F61-BE6714B96EE5}" srcOrd="9" destOrd="0" presId="urn:microsoft.com/office/officeart/2005/8/layout/default"/>
    <dgm:cxn modelId="{EEFC6DD0-4CE7-0D4E-8FCC-F8B65C9ECE3F}" type="presParOf" srcId="{1B10AE4E-8C1E-6C49-ACAE-BBA91C662A99}" destId="{82D1594E-A8B6-4C4E-8CC3-C661FCEA55A8}" srcOrd="10" destOrd="0" presId="urn:microsoft.com/office/officeart/2005/8/layout/default"/>
    <dgm:cxn modelId="{578CF206-1F73-9242-93A1-15B567B5A32E}" type="presParOf" srcId="{1B10AE4E-8C1E-6C49-ACAE-BBA91C662A99}" destId="{C8605B98-BD48-E948-9E42-B31637136195}" srcOrd="11" destOrd="0" presId="urn:microsoft.com/office/officeart/2005/8/layout/default"/>
    <dgm:cxn modelId="{75B958E6-02BD-9742-B16B-C154C6E01EB9}" type="presParOf" srcId="{1B10AE4E-8C1E-6C49-ACAE-BBA91C662A99}" destId="{ED546FAC-BB5D-224C-97D2-BE7F4161A89B}" srcOrd="12" destOrd="0" presId="urn:microsoft.com/office/officeart/2005/8/layout/default"/>
    <dgm:cxn modelId="{67623AA1-1261-0540-8E1E-D788E5A0D50C}" type="presParOf" srcId="{1B10AE4E-8C1E-6C49-ACAE-BBA91C662A99}" destId="{D87C730B-D27E-A749-837F-9A998F909ED7}" srcOrd="13" destOrd="0" presId="urn:microsoft.com/office/officeart/2005/8/layout/default"/>
    <dgm:cxn modelId="{E532C1BE-F08B-E34C-A676-0A7299476B46}" type="presParOf" srcId="{1B10AE4E-8C1E-6C49-ACAE-BBA91C662A99}" destId="{50888801-480E-B14E-9B07-0FDA6FCAEFDB}" srcOrd="14" destOrd="0" presId="urn:microsoft.com/office/officeart/2005/8/layout/default"/>
    <dgm:cxn modelId="{72EA76CF-7E61-CE4E-BE99-4E581C194177}" type="presParOf" srcId="{1B10AE4E-8C1E-6C49-ACAE-BBA91C662A99}" destId="{86603905-E335-844F-9FF0-63DDB5F39218}" srcOrd="15" destOrd="0" presId="urn:microsoft.com/office/officeart/2005/8/layout/default"/>
    <dgm:cxn modelId="{49CAAC3A-5931-3F44-BBDD-23B95C1EBB4C}" type="presParOf" srcId="{1B10AE4E-8C1E-6C49-ACAE-BBA91C662A99}" destId="{A4AD2165-8211-2A43-ADBE-95D7A149E849}" srcOrd="16" destOrd="0" presId="urn:microsoft.com/office/officeart/2005/8/layout/default"/>
    <dgm:cxn modelId="{D5F51722-6F9E-9948-85EA-09C1B222FFD9}" type="presParOf" srcId="{1B10AE4E-8C1E-6C49-ACAE-BBA91C662A99}" destId="{B2B394F3-30C9-5B46-9E6C-A71B409CDCF6}" srcOrd="17" destOrd="0" presId="urn:microsoft.com/office/officeart/2005/8/layout/default"/>
    <dgm:cxn modelId="{0FFF7407-8FCD-4D4C-A64A-7CAAAA3B1423}" type="presParOf" srcId="{1B10AE4E-8C1E-6C49-ACAE-BBA91C662A99}" destId="{C41CFA1B-9721-674B-991C-5B0C17B44D4E}" srcOrd="18"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D011E88-2118-C043-9D3C-F029B17AD424}">
      <dsp:nvSpPr>
        <dsp:cNvPr id="0" name=""/>
        <dsp:cNvSpPr/>
      </dsp:nvSpPr>
      <dsp:spPr>
        <a:xfrm>
          <a:off x="2083989" y="-228862"/>
          <a:ext cx="4812409" cy="4812409"/>
        </a:xfrm>
        <a:prstGeom prst="circularArrow">
          <a:avLst>
            <a:gd name="adj1" fmla="val 5274"/>
            <a:gd name="adj2" fmla="val 312630"/>
            <a:gd name="adj3" fmla="val 13460998"/>
            <a:gd name="adj4" fmla="val 17592119"/>
            <a:gd name="adj5" fmla="val 5477"/>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ED17B15-F707-F646-81D4-7BC7EB207A88}">
      <dsp:nvSpPr>
        <dsp:cNvPr id="0" name=""/>
        <dsp:cNvSpPr/>
      </dsp:nvSpPr>
      <dsp:spPr>
        <a:xfrm>
          <a:off x="3198020" y="976"/>
          <a:ext cx="2584348" cy="922191"/>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s-ES" sz="1700" kern="1200" dirty="0">
              <a:latin typeface="Arial" panose="020B0604020202020204" pitchFamily="34" charset="0"/>
              <a:cs typeface="Arial" panose="020B0604020202020204" pitchFamily="34" charset="0"/>
            </a:rPr>
            <a:t>Revisión y ajuste de los procesos y objetivos de la terapia</a:t>
          </a:r>
        </a:p>
      </dsp:txBody>
      <dsp:txXfrm>
        <a:off x="3243038" y="45994"/>
        <a:ext cx="2494312" cy="832155"/>
      </dsp:txXfrm>
    </dsp:sp>
    <dsp:sp modelId="{E0D13FE3-9BF1-3549-898C-A0504C5A3A58}">
      <dsp:nvSpPr>
        <dsp:cNvPr id="0" name=""/>
        <dsp:cNvSpPr/>
      </dsp:nvSpPr>
      <dsp:spPr>
        <a:xfrm>
          <a:off x="5003682" y="1117030"/>
          <a:ext cx="2354483" cy="922191"/>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s-ES" sz="1500" kern="1200" dirty="0">
              <a:latin typeface="Arial" panose="020B0604020202020204" pitchFamily="34" charset="0"/>
              <a:cs typeface="Arial" panose="020B0604020202020204" pitchFamily="34" charset="0"/>
            </a:rPr>
            <a:t>Desarrollo y estandarización de los objetivos y procesos de la terapia</a:t>
          </a:r>
        </a:p>
      </dsp:txBody>
      <dsp:txXfrm>
        <a:off x="5048700" y="1162048"/>
        <a:ext cx="2264447" cy="832155"/>
      </dsp:txXfrm>
    </dsp:sp>
    <dsp:sp modelId="{02A45C16-C0F1-C147-8F3C-214B91345F56}">
      <dsp:nvSpPr>
        <dsp:cNvPr id="0" name=""/>
        <dsp:cNvSpPr/>
      </dsp:nvSpPr>
      <dsp:spPr>
        <a:xfrm>
          <a:off x="5130870" y="2929420"/>
          <a:ext cx="2100124" cy="922191"/>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s-ES" sz="1700" kern="1200" dirty="0">
              <a:latin typeface="Arial" panose="020B0604020202020204" pitchFamily="34" charset="0"/>
              <a:cs typeface="Arial" panose="020B0604020202020204" pitchFamily="34" charset="0"/>
            </a:rPr>
            <a:t>Preparación y control de los registros</a:t>
          </a:r>
        </a:p>
      </dsp:txBody>
      <dsp:txXfrm>
        <a:off x="5175888" y="2974438"/>
        <a:ext cx="2010088" cy="832155"/>
      </dsp:txXfrm>
    </dsp:sp>
    <dsp:sp modelId="{03B2D9BC-DE30-0F42-A17B-3327E16DABC1}">
      <dsp:nvSpPr>
        <dsp:cNvPr id="0" name=""/>
        <dsp:cNvSpPr/>
      </dsp:nvSpPr>
      <dsp:spPr>
        <a:xfrm>
          <a:off x="3568003" y="3905569"/>
          <a:ext cx="1844382" cy="922191"/>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s-ES" sz="1700" kern="1200">
              <a:latin typeface="Arial" panose="020B0604020202020204" pitchFamily="34" charset="0"/>
              <a:cs typeface="Arial" panose="020B0604020202020204" pitchFamily="34" charset="0"/>
            </a:rPr>
            <a:t>Acciones preventivas y correctivas</a:t>
          </a:r>
          <a:endParaRPr lang="es-ES" sz="1700" kern="1200" dirty="0">
            <a:latin typeface="Arial" panose="020B0604020202020204" pitchFamily="34" charset="0"/>
            <a:cs typeface="Arial" panose="020B0604020202020204" pitchFamily="34" charset="0"/>
          </a:endParaRPr>
        </a:p>
      </dsp:txBody>
      <dsp:txXfrm>
        <a:off x="3613021" y="3950587"/>
        <a:ext cx="1754346" cy="832155"/>
      </dsp:txXfrm>
    </dsp:sp>
    <dsp:sp modelId="{E7D870AB-06C7-F942-B926-5994D3174268}">
      <dsp:nvSpPr>
        <dsp:cNvPr id="0" name=""/>
        <dsp:cNvSpPr/>
      </dsp:nvSpPr>
      <dsp:spPr>
        <a:xfrm>
          <a:off x="1877265" y="2929420"/>
          <a:ext cx="1844382" cy="922191"/>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s-ES" sz="1700" kern="1200">
              <a:latin typeface="Arial" panose="020B0604020202020204" pitchFamily="34" charset="0"/>
              <a:cs typeface="Arial" panose="020B0604020202020204" pitchFamily="34" charset="0"/>
            </a:rPr>
            <a:t>Seguimiento de eventos adversos</a:t>
          </a:r>
          <a:endParaRPr lang="es-ES" sz="1700" kern="1200" dirty="0">
            <a:latin typeface="Arial" panose="020B0604020202020204" pitchFamily="34" charset="0"/>
            <a:cs typeface="Arial" panose="020B0604020202020204" pitchFamily="34" charset="0"/>
          </a:endParaRPr>
        </a:p>
      </dsp:txBody>
      <dsp:txXfrm>
        <a:off x="1922283" y="2974438"/>
        <a:ext cx="1754346" cy="832155"/>
      </dsp:txXfrm>
    </dsp:sp>
    <dsp:sp modelId="{6B988990-9A87-3946-B832-08180B3BFDBB}">
      <dsp:nvSpPr>
        <dsp:cNvPr id="0" name=""/>
        <dsp:cNvSpPr/>
      </dsp:nvSpPr>
      <dsp:spPr>
        <a:xfrm>
          <a:off x="1877274" y="1117030"/>
          <a:ext cx="1844382" cy="922191"/>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s-ES" sz="1700" kern="1200">
              <a:latin typeface="Arial" panose="020B0604020202020204" pitchFamily="34" charset="0"/>
              <a:cs typeface="Arial" panose="020B0604020202020204" pitchFamily="34" charset="0"/>
            </a:rPr>
            <a:t>Seguridad y eficacia de la TN</a:t>
          </a:r>
          <a:endParaRPr lang="es-ES" sz="1700" kern="1200" dirty="0">
            <a:latin typeface="Arial" panose="020B0604020202020204" pitchFamily="34" charset="0"/>
            <a:cs typeface="Arial" panose="020B0604020202020204" pitchFamily="34" charset="0"/>
          </a:endParaRPr>
        </a:p>
      </dsp:txBody>
      <dsp:txXfrm>
        <a:off x="1922292" y="1162048"/>
        <a:ext cx="1754346" cy="83215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4D9A537-2025-5B40-8E6F-0F4F8121EEDF}">
      <dsp:nvSpPr>
        <dsp:cNvPr id="0" name=""/>
        <dsp:cNvSpPr/>
      </dsp:nvSpPr>
      <dsp:spPr>
        <a:xfrm>
          <a:off x="1393558" y="0"/>
          <a:ext cx="5233485" cy="5233485"/>
        </a:xfrm>
        <a:prstGeom prst="diamond">
          <a:avLst/>
        </a:prstGeom>
        <a:solidFill>
          <a:srgbClr val="D0CED4"/>
        </a:solidFill>
        <a:ln>
          <a:noFill/>
        </a:ln>
        <a:effectLst/>
      </dsp:spPr>
      <dsp:style>
        <a:lnRef idx="0">
          <a:scrgbClr r="0" g="0" b="0"/>
        </a:lnRef>
        <a:fillRef idx="1">
          <a:scrgbClr r="0" g="0" b="0"/>
        </a:fillRef>
        <a:effectRef idx="2">
          <a:scrgbClr r="0" g="0" b="0"/>
        </a:effectRef>
        <a:fontRef idx="minor"/>
      </dsp:style>
    </dsp:sp>
    <dsp:sp modelId="{CD123513-00BC-7B4E-B99B-66DED53ED7D6}">
      <dsp:nvSpPr>
        <dsp:cNvPr id="0" name=""/>
        <dsp:cNvSpPr/>
      </dsp:nvSpPr>
      <dsp:spPr>
        <a:xfrm>
          <a:off x="1750220" y="497181"/>
          <a:ext cx="2041059" cy="2041059"/>
        </a:xfrm>
        <a:prstGeom prst="roundRect">
          <a:avLst/>
        </a:prstGeom>
        <a:solidFill>
          <a:srgbClr val="16102C"/>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s-ES" sz="1900" kern="1200" dirty="0"/>
            <a:t>Aspectos Nutricionales y Antropométricos</a:t>
          </a:r>
        </a:p>
      </dsp:txBody>
      <dsp:txXfrm>
        <a:off x="1849856" y="596817"/>
        <a:ext cx="1841787" cy="1841787"/>
      </dsp:txXfrm>
    </dsp:sp>
    <dsp:sp modelId="{9F8BABF7-D906-F043-B37D-C3430BF1EB74}">
      <dsp:nvSpPr>
        <dsp:cNvPr id="0" name=""/>
        <dsp:cNvSpPr/>
      </dsp:nvSpPr>
      <dsp:spPr>
        <a:xfrm>
          <a:off x="3948283" y="497181"/>
          <a:ext cx="2041059" cy="2041059"/>
        </a:xfrm>
        <a:prstGeom prst="roundRect">
          <a:avLst/>
        </a:prstGeom>
        <a:solidFill>
          <a:srgbClr val="0070C0"/>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s-ES" sz="1900" kern="1200" dirty="0"/>
            <a:t>Bioquímicos</a:t>
          </a:r>
        </a:p>
      </dsp:txBody>
      <dsp:txXfrm>
        <a:off x="4047919" y="596817"/>
        <a:ext cx="1841787" cy="1841787"/>
      </dsp:txXfrm>
    </dsp:sp>
    <dsp:sp modelId="{1CF4443A-DE95-AB4E-9662-E9AD73270709}">
      <dsp:nvSpPr>
        <dsp:cNvPr id="0" name=""/>
        <dsp:cNvSpPr/>
      </dsp:nvSpPr>
      <dsp:spPr>
        <a:xfrm>
          <a:off x="1750220" y="2695244"/>
          <a:ext cx="2041059" cy="2041059"/>
        </a:xfrm>
        <a:prstGeom prst="roundRect">
          <a:avLst/>
        </a:prstGeom>
        <a:solidFill>
          <a:srgbClr val="A19FAB"/>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s-ES" sz="1900" kern="1200" dirty="0"/>
            <a:t>Tolerancia Gastrointestinal</a:t>
          </a:r>
        </a:p>
      </dsp:txBody>
      <dsp:txXfrm>
        <a:off x="1849856" y="2794880"/>
        <a:ext cx="1841787" cy="1841787"/>
      </dsp:txXfrm>
    </dsp:sp>
    <dsp:sp modelId="{F26B0DB7-57FF-F840-8040-AC2E755685EA}">
      <dsp:nvSpPr>
        <dsp:cNvPr id="0" name=""/>
        <dsp:cNvSpPr/>
      </dsp:nvSpPr>
      <dsp:spPr>
        <a:xfrm>
          <a:off x="3948283" y="2695244"/>
          <a:ext cx="2041059" cy="2041059"/>
        </a:xfrm>
        <a:prstGeom prst="roundRect">
          <a:avLst/>
        </a:prstGeom>
        <a:solidFill>
          <a:srgbClr val="423E57"/>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s-ES" sz="1900" kern="1200" dirty="0"/>
            <a:t>Accesos enterales</a:t>
          </a:r>
        </a:p>
      </dsp:txBody>
      <dsp:txXfrm>
        <a:off x="4047919" y="2794880"/>
        <a:ext cx="1841787" cy="184178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0B7CDDD-E3D8-644F-9B40-E0AFB9FCA6B1}">
      <dsp:nvSpPr>
        <dsp:cNvPr id="0" name=""/>
        <dsp:cNvSpPr/>
      </dsp:nvSpPr>
      <dsp:spPr>
        <a:xfrm>
          <a:off x="3557" y="835320"/>
          <a:ext cx="3468968" cy="1387587"/>
        </a:xfrm>
        <a:prstGeom prst="rect">
          <a:avLst/>
        </a:prstGeom>
        <a:solidFill>
          <a:srgbClr val="1D1732"/>
        </a:solidFill>
        <a:ln w="6350" cap="flat" cmpd="sng" algn="ctr">
          <a:solidFill>
            <a:schemeClr val="accent2">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170688" tIns="97536" rIns="170688" bIns="97536" numCol="1" spcCol="1270" anchor="ctr" anchorCtr="0">
          <a:noAutofit/>
        </a:bodyPr>
        <a:lstStyle/>
        <a:p>
          <a:pPr marL="0" lvl="0" indent="0" algn="ctr" defTabSz="1066800">
            <a:lnSpc>
              <a:spcPct val="90000"/>
            </a:lnSpc>
            <a:spcBef>
              <a:spcPct val="0"/>
            </a:spcBef>
            <a:spcAft>
              <a:spcPct val="35000"/>
            </a:spcAft>
            <a:buNone/>
          </a:pPr>
          <a:r>
            <a:rPr lang="es-ES" sz="2400" b="1" kern="1200" dirty="0">
              <a:latin typeface="Arial" panose="020B0604020202020204" pitchFamily="34" charset="0"/>
              <a:cs typeface="Arial" panose="020B0604020202020204" pitchFamily="34" charset="0"/>
            </a:rPr>
            <a:t>ESTRUCTURA</a:t>
          </a:r>
        </a:p>
      </dsp:txBody>
      <dsp:txXfrm>
        <a:off x="3557" y="835320"/>
        <a:ext cx="3468968" cy="1387587"/>
      </dsp:txXfrm>
    </dsp:sp>
    <dsp:sp modelId="{D8F46E03-89BB-8943-AEAD-E22171E56428}">
      <dsp:nvSpPr>
        <dsp:cNvPr id="0" name=""/>
        <dsp:cNvSpPr/>
      </dsp:nvSpPr>
      <dsp:spPr>
        <a:xfrm>
          <a:off x="3557" y="2222908"/>
          <a:ext cx="3468968" cy="2854800"/>
        </a:xfrm>
        <a:prstGeom prst="rect">
          <a:avLst/>
        </a:prstGeom>
        <a:solidFill>
          <a:srgbClr val="1D1732">
            <a:alpha val="21000"/>
          </a:srgbClr>
        </a:solidFill>
        <a:ln w="6350" cap="flat" cmpd="sng" algn="ctr">
          <a:solidFill>
            <a:schemeClr val="accent2">
              <a:tint val="40000"/>
              <a:alpha val="9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lang="es-ES" sz="1800" kern="1200" dirty="0">
              <a:latin typeface="Arial" panose="020B0604020202020204" pitchFamily="34" charset="0"/>
              <a:cs typeface="Arial" panose="020B0604020202020204" pitchFamily="34" charset="0"/>
            </a:rPr>
            <a:t>Características de la institución</a:t>
          </a:r>
        </a:p>
        <a:p>
          <a:pPr marL="171450" lvl="1" indent="-171450" algn="l" defTabSz="800100">
            <a:lnSpc>
              <a:spcPct val="90000"/>
            </a:lnSpc>
            <a:spcBef>
              <a:spcPct val="0"/>
            </a:spcBef>
            <a:spcAft>
              <a:spcPct val="15000"/>
            </a:spcAft>
            <a:buChar char="•"/>
          </a:pPr>
          <a:r>
            <a:rPr lang="es-ES" sz="1800" kern="1200" dirty="0">
              <a:latin typeface="Arial" panose="020B0604020202020204" pitchFamily="34" charset="0"/>
              <a:cs typeface="Arial" panose="020B0604020202020204" pitchFamily="34" charset="0"/>
            </a:rPr>
            <a:t>Historia Clínica nutricional</a:t>
          </a:r>
        </a:p>
        <a:p>
          <a:pPr marL="171450" lvl="1" indent="-171450" algn="l" defTabSz="800100">
            <a:lnSpc>
              <a:spcPct val="90000"/>
            </a:lnSpc>
            <a:spcBef>
              <a:spcPct val="0"/>
            </a:spcBef>
            <a:spcAft>
              <a:spcPct val="15000"/>
            </a:spcAft>
            <a:buChar char="•"/>
          </a:pPr>
          <a:r>
            <a:rPr lang="es-ES" sz="1800" kern="1200" dirty="0">
              <a:latin typeface="Arial" panose="020B0604020202020204" pitchFamily="34" charset="0"/>
              <a:cs typeface="Arial" panose="020B0604020202020204" pitchFamily="34" charset="0"/>
            </a:rPr>
            <a:t>Cultura organizacional</a:t>
          </a:r>
        </a:p>
        <a:p>
          <a:pPr marL="171450" lvl="1" indent="-171450" algn="l" defTabSz="800100">
            <a:lnSpc>
              <a:spcPct val="90000"/>
            </a:lnSpc>
            <a:spcBef>
              <a:spcPct val="0"/>
            </a:spcBef>
            <a:spcAft>
              <a:spcPct val="15000"/>
            </a:spcAft>
            <a:buChar char="•"/>
          </a:pPr>
          <a:r>
            <a:rPr lang="es-ES" sz="1800" kern="1200" dirty="0">
              <a:latin typeface="Arial" panose="020B0604020202020204" pitchFamily="34" charset="0"/>
              <a:cs typeface="Arial" panose="020B0604020202020204" pitchFamily="34" charset="0"/>
            </a:rPr>
            <a:t>Productos nutricionales</a:t>
          </a:r>
        </a:p>
        <a:p>
          <a:pPr marL="171450" lvl="1" indent="-171450" algn="l" defTabSz="800100">
            <a:lnSpc>
              <a:spcPct val="90000"/>
            </a:lnSpc>
            <a:spcBef>
              <a:spcPct val="0"/>
            </a:spcBef>
            <a:spcAft>
              <a:spcPct val="15000"/>
            </a:spcAft>
            <a:buChar char="•"/>
          </a:pPr>
          <a:r>
            <a:rPr lang="es-ES" sz="1800" kern="1200" dirty="0">
              <a:latin typeface="Arial" panose="020B0604020202020204" pitchFamily="34" charset="0"/>
              <a:cs typeface="Arial" panose="020B0604020202020204" pitchFamily="34" charset="0"/>
            </a:rPr>
            <a:t>Recurso Humano</a:t>
          </a:r>
        </a:p>
        <a:p>
          <a:pPr marL="171450" lvl="1" indent="-171450" algn="l" defTabSz="800100">
            <a:lnSpc>
              <a:spcPct val="90000"/>
            </a:lnSpc>
            <a:spcBef>
              <a:spcPct val="0"/>
            </a:spcBef>
            <a:spcAft>
              <a:spcPct val="15000"/>
            </a:spcAft>
            <a:buChar char="•"/>
          </a:pPr>
          <a:r>
            <a:rPr lang="es-ES" sz="1800" kern="1200" dirty="0">
              <a:latin typeface="Arial" panose="020B0604020202020204" pitchFamily="34" charset="0"/>
              <a:cs typeface="Arial" panose="020B0604020202020204" pitchFamily="34" charset="0"/>
            </a:rPr>
            <a:t>¿Equipo de soporte nutricional?</a:t>
          </a:r>
        </a:p>
      </dsp:txBody>
      <dsp:txXfrm>
        <a:off x="3557" y="2222908"/>
        <a:ext cx="3468968" cy="2854800"/>
      </dsp:txXfrm>
    </dsp:sp>
    <dsp:sp modelId="{7BE394B0-60AA-AD47-8573-8FB5B4598D06}">
      <dsp:nvSpPr>
        <dsp:cNvPr id="0" name=""/>
        <dsp:cNvSpPr/>
      </dsp:nvSpPr>
      <dsp:spPr>
        <a:xfrm>
          <a:off x="3958181" y="835320"/>
          <a:ext cx="3468968" cy="1387587"/>
        </a:xfrm>
        <a:prstGeom prst="rect">
          <a:avLst/>
        </a:prstGeom>
        <a:solidFill>
          <a:srgbClr val="0070C0"/>
        </a:solidFill>
        <a:ln w="6350" cap="flat" cmpd="sng" algn="ctr">
          <a:solidFill>
            <a:schemeClr val="accent2">
              <a:hueOff val="-727682"/>
              <a:satOff val="-41964"/>
              <a:lumOff val="4314"/>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170688" tIns="97536" rIns="170688" bIns="97536" numCol="1" spcCol="1270" anchor="ctr" anchorCtr="0">
          <a:noAutofit/>
        </a:bodyPr>
        <a:lstStyle/>
        <a:p>
          <a:pPr marL="0" lvl="0" indent="0" algn="ctr" defTabSz="1066800">
            <a:lnSpc>
              <a:spcPct val="90000"/>
            </a:lnSpc>
            <a:spcBef>
              <a:spcPct val="0"/>
            </a:spcBef>
            <a:spcAft>
              <a:spcPct val="35000"/>
            </a:spcAft>
            <a:buNone/>
          </a:pPr>
          <a:r>
            <a:rPr lang="es-ES" sz="2400" b="1" kern="1200" dirty="0">
              <a:latin typeface="Arial" panose="020B0604020202020204" pitchFamily="34" charset="0"/>
              <a:cs typeface="Arial" panose="020B0604020202020204" pitchFamily="34" charset="0"/>
            </a:rPr>
            <a:t>PROCESO</a:t>
          </a:r>
        </a:p>
      </dsp:txBody>
      <dsp:txXfrm>
        <a:off x="3958181" y="835320"/>
        <a:ext cx="3468968" cy="1387587"/>
      </dsp:txXfrm>
    </dsp:sp>
    <dsp:sp modelId="{D94546F3-551B-7E4D-B1B2-0AF58A973450}">
      <dsp:nvSpPr>
        <dsp:cNvPr id="0" name=""/>
        <dsp:cNvSpPr/>
      </dsp:nvSpPr>
      <dsp:spPr>
        <a:xfrm>
          <a:off x="3958181" y="2222908"/>
          <a:ext cx="3468968" cy="2854800"/>
        </a:xfrm>
        <a:prstGeom prst="rect">
          <a:avLst/>
        </a:prstGeom>
        <a:solidFill>
          <a:srgbClr val="0070C0">
            <a:alpha val="30000"/>
          </a:srgbClr>
        </a:solidFill>
        <a:ln w="6350" cap="flat" cmpd="sng" algn="ctr">
          <a:solidFill>
            <a:schemeClr val="accent2">
              <a:tint val="40000"/>
              <a:alpha val="90000"/>
              <a:hueOff val="-424613"/>
              <a:satOff val="-37673"/>
              <a:lumOff val="-385"/>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lang="es-ES" sz="1800" kern="1200" dirty="0">
              <a:latin typeface="Arial" panose="020B0604020202020204" pitchFamily="34" charset="0"/>
              <a:cs typeface="Arial" panose="020B0604020202020204" pitchFamily="34" charset="0"/>
            </a:rPr>
            <a:t>Tamizaje nutricional</a:t>
          </a:r>
        </a:p>
        <a:p>
          <a:pPr marL="171450" lvl="1" indent="-171450" algn="l" defTabSz="800100">
            <a:lnSpc>
              <a:spcPct val="90000"/>
            </a:lnSpc>
            <a:spcBef>
              <a:spcPct val="0"/>
            </a:spcBef>
            <a:spcAft>
              <a:spcPct val="15000"/>
            </a:spcAft>
            <a:buChar char="•"/>
          </a:pPr>
          <a:r>
            <a:rPr lang="es-ES" sz="1800" kern="1200" dirty="0">
              <a:latin typeface="Arial" panose="020B0604020202020204" pitchFamily="34" charset="0"/>
              <a:cs typeface="Arial" panose="020B0604020202020204" pitchFamily="34" charset="0"/>
            </a:rPr>
            <a:t>Valoración nutricional</a:t>
          </a:r>
        </a:p>
        <a:p>
          <a:pPr marL="171450" lvl="1" indent="-171450" algn="l" defTabSz="800100">
            <a:lnSpc>
              <a:spcPct val="90000"/>
            </a:lnSpc>
            <a:spcBef>
              <a:spcPct val="0"/>
            </a:spcBef>
            <a:spcAft>
              <a:spcPct val="15000"/>
            </a:spcAft>
            <a:buChar char="•"/>
          </a:pPr>
          <a:r>
            <a:rPr lang="es-ES" sz="1800" kern="1200" dirty="0">
              <a:latin typeface="Arial" panose="020B0604020202020204" pitchFamily="34" charset="0"/>
              <a:cs typeface="Arial" panose="020B0604020202020204" pitchFamily="34" charset="0"/>
            </a:rPr>
            <a:t>Terapia nutricional</a:t>
          </a:r>
        </a:p>
        <a:p>
          <a:pPr marL="171450" lvl="1" indent="-171450" algn="l" defTabSz="800100">
            <a:lnSpc>
              <a:spcPct val="90000"/>
            </a:lnSpc>
            <a:spcBef>
              <a:spcPct val="0"/>
            </a:spcBef>
            <a:spcAft>
              <a:spcPct val="15000"/>
            </a:spcAft>
            <a:buChar char="•"/>
          </a:pPr>
          <a:r>
            <a:rPr lang="es-ES" sz="1800" kern="1200" dirty="0">
              <a:latin typeface="Arial" panose="020B0604020202020204" pitchFamily="34" charset="0"/>
              <a:cs typeface="Arial" panose="020B0604020202020204" pitchFamily="34" charset="0"/>
            </a:rPr>
            <a:t>Monitoreo Nutricional</a:t>
          </a:r>
        </a:p>
      </dsp:txBody>
      <dsp:txXfrm>
        <a:off x="3958181" y="2222908"/>
        <a:ext cx="3468968" cy="2854800"/>
      </dsp:txXfrm>
    </dsp:sp>
    <dsp:sp modelId="{04159E4B-3CD7-AD44-8912-A77991FD69DF}">
      <dsp:nvSpPr>
        <dsp:cNvPr id="0" name=""/>
        <dsp:cNvSpPr/>
      </dsp:nvSpPr>
      <dsp:spPr>
        <a:xfrm>
          <a:off x="7912805" y="835320"/>
          <a:ext cx="3468968" cy="1387587"/>
        </a:xfrm>
        <a:prstGeom prst="rect">
          <a:avLst/>
        </a:prstGeom>
        <a:solidFill>
          <a:srgbClr val="A19FAB"/>
        </a:solidFill>
        <a:ln w="6350" cap="flat" cmpd="sng" algn="ctr">
          <a:solidFill>
            <a:schemeClr val="accent2">
              <a:hueOff val="-1455363"/>
              <a:satOff val="-83928"/>
              <a:lumOff val="8628"/>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170688" tIns="97536" rIns="170688" bIns="97536" numCol="1" spcCol="1270" anchor="ctr" anchorCtr="0">
          <a:noAutofit/>
        </a:bodyPr>
        <a:lstStyle/>
        <a:p>
          <a:pPr marL="0" lvl="0" indent="0" algn="ctr" defTabSz="1066800">
            <a:lnSpc>
              <a:spcPct val="90000"/>
            </a:lnSpc>
            <a:spcBef>
              <a:spcPct val="0"/>
            </a:spcBef>
            <a:spcAft>
              <a:spcPct val="35000"/>
            </a:spcAft>
            <a:buNone/>
          </a:pPr>
          <a:r>
            <a:rPr lang="es-ES" sz="2400" b="1" kern="1200" dirty="0">
              <a:latin typeface="Arial" panose="020B0604020202020204" pitchFamily="34" charset="0"/>
              <a:cs typeface="Arial" panose="020B0604020202020204" pitchFamily="34" charset="0"/>
            </a:rPr>
            <a:t>DESENLACE</a:t>
          </a:r>
        </a:p>
      </dsp:txBody>
      <dsp:txXfrm>
        <a:off x="7912805" y="835320"/>
        <a:ext cx="3468968" cy="1387587"/>
      </dsp:txXfrm>
    </dsp:sp>
    <dsp:sp modelId="{1CC44706-4C59-1A4A-A5EA-1BB41C487432}">
      <dsp:nvSpPr>
        <dsp:cNvPr id="0" name=""/>
        <dsp:cNvSpPr/>
      </dsp:nvSpPr>
      <dsp:spPr>
        <a:xfrm>
          <a:off x="7912805" y="2222908"/>
          <a:ext cx="3468968" cy="2854800"/>
        </a:xfrm>
        <a:prstGeom prst="rect">
          <a:avLst/>
        </a:prstGeom>
        <a:solidFill>
          <a:schemeClr val="accent2">
            <a:tint val="40000"/>
            <a:alpha val="90000"/>
            <a:hueOff val="-849226"/>
            <a:satOff val="-75346"/>
            <a:lumOff val="-769"/>
            <a:alphaOff val="0"/>
          </a:schemeClr>
        </a:solidFill>
        <a:ln w="6350" cap="flat" cmpd="sng" algn="ctr">
          <a:solidFill>
            <a:schemeClr val="accent2">
              <a:tint val="40000"/>
              <a:alpha val="90000"/>
              <a:hueOff val="-849226"/>
              <a:satOff val="-75346"/>
              <a:lumOff val="-769"/>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lang="es-ES" sz="1800" kern="1200" dirty="0">
              <a:latin typeface="Arial" panose="020B0604020202020204" pitchFamily="34" charset="0"/>
              <a:cs typeface="Arial" panose="020B0604020202020204" pitchFamily="34" charset="0"/>
            </a:rPr>
            <a:t>Morbilidad </a:t>
          </a:r>
        </a:p>
        <a:p>
          <a:pPr marL="171450" lvl="1" indent="-171450" algn="l" defTabSz="800100">
            <a:lnSpc>
              <a:spcPct val="90000"/>
            </a:lnSpc>
            <a:spcBef>
              <a:spcPct val="0"/>
            </a:spcBef>
            <a:spcAft>
              <a:spcPct val="15000"/>
            </a:spcAft>
            <a:buChar char="•"/>
          </a:pPr>
          <a:r>
            <a:rPr lang="es-ES" sz="1800" kern="1200" dirty="0">
              <a:latin typeface="Arial" panose="020B0604020202020204" pitchFamily="34" charset="0"/>
              <a:cs typeface="Arial" panose="020B0604020202020204" pitchFamily="34" charset="0"/>
            </a:rPr>
            <a:t>Mortalidad</a:t>
          </a:r>
        </a:p>
        <a:p>
          <a:pPr marL="171450" lvl="1" indent="-171450" algn="l" defTabSz="800100">
            <a:lnSpc>
              <a:spcPct val="90000"/>
            </a:lnSpc>
            <a:spcBef>
              <a:spcPct val="0"/>
            </a:spcBef>
            <a:spcAft>
              <a:spcPct val="15000"/>
            </a:spcAft>
            <a:buChar char="•"/>
          </a:pPr>
          <a:r>
            <a:rPr lang="es-ES" sz="1800" kern="1200" dirty="0">
              <a:latin typeface="Arial" panose="020B0604020202020204" pitchFamily="34" charset="0"/>
              <a:cs typeface="Arial" panose="020B0604020202020204" pitchFamily="34" charset="0"/>
            </a:rPr>
            <a:t>Estancia Hospitalaria</a:t>
          </a:r>
        </a:p>
        <a:p>
          <a:pPr marL="171450" lvl="1" indent="-171450" algn="l" defTabSz="800100">
            <a:lnSpc>
              <a:spcPct val="90000"/>
            </a:lnSpc>
            <a:spcBef>
              <a:spcPct val="0"/>
            </a:spcBef>
            <a:spcAft>
              <a:spcPct val="15000"/>
            </a:spcAft>
            <a:buChar char="•"/>
          </a:pPr>
          <a:r>
            <a:rPr lang="es-ES" sz="1800" kern="1200" dirty="0">
              <a:latin typeface="Arial" panose="020B0604020202020204" pitchFamily="34" charset="0"/>
              <a:cs typeface="Arial" panose="020B0604020202020204" pitchFamily="34" charset="0"/>
            </a:rPr>
            <a:t>Reingreso hospitalario</a:t>
          </a:r>
        </a:p>
        <a:p>
          <a:pPr marL="171450" lvl="1" indent="-171450" algn="l" defTabSz="800100">
            <a:lnSpc>
              <a:spcPct val="90000"/>
            </a:lnSpc>
            <a:spcBef>
              <a:spcPct val="0"/>
            </a:spcBef>
            <a:spcAft>
              <a:spcPct val="15000"/>
            </a:spcAft>
            <a:buChar char="•"/>
          </a:pPr>
          <a:r>
            <a:rPr lang="es-ES" sz="1800" kern="1200" dirty="0">
              <a:latin typeface="Arial" panose="020B0604020202020204" pitchFamily="34" charset="0"/>
              <a:cs typeface="Arial" panose="020B0604020202020204" pitchFamily="34" charset="0"/>
            </a:rPr>
            <a:t>Calidad de vida</a:t>
          </a:r>
        </a:p>
        <a:p>
          <a:pPr marL="171450" lvl="1" indent="-171450" algn="l" defTabSz="800100">
            <a:lnSpc>
              <a:spcPct val="90000"/>
            </a:lnSpc>
            <a:spcBef>
              <a:spcPct val="0"/>
            </a:spcBef>
            <a:spcAft>
              <a:spcPct val="15000"/>
            </a:spcAft>
            <a:buChar char="•"/>
          </a:pPr>
          <a:r>
            <a:rPr lang="es-ES" sz="1800" kern="1200" dirty="0">
              <a:latin typeface="Arial" panose="020B0604020202020204" pitchFamily="34" charset="0"/>
              <a:cs typeface="Arial" panose="020B0604020202020204" pitchFamily="34" charset="0"/>
            </a:rPr>
            <a:t>Satisfacción</a:t>
          </a:r>
        </a:p>
        <a:p>
          <a:pPr marL="171450" lvl="1" indent="-171450" algn="l" defTabSz="800100">
            <a:lnSpc>
              <a:spcPct val="90000"/>
            </a:lnSpc>
            <a:spcBef>
              <a:spcPct val="0"/>
            </a:spcBef>
            <a:spcAft>
              <a:spcPct val="15000"/>
            </a:spcAft>
            <a:buChar char="•"/>
          </a:pPr>
          <a:r>
            <a:rPr lang="es-ES" sz="1800" kern="1200" dirty="0">
              <a:latin typeface="Arial" panose="020B0604020202020204" pitchFamily="34" charset="0"/>
              <a:cs typeface="Arial" panose="020B0604020202020204" pitchFamily="34" charset="0"/>
            </a:rPr>
            <a:t>Económicos</a:t>
          </a:r>
        </a:p>
      </dsp:txBody>
      <dsp:txXfrm>
        <a:off x="7912805" y="2222908"/>
        <a:ext cx="3468968" cy="285480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52D415E-DA0C-EC43-BC25-71EAD1983C23}">
      <dsp:nvSpPr>
        <dsp:cNvPr id="0" name=""/>
        <dsp:cNvSpPr/>
      </dsp:nvSpPr>
      <dsp:spPr>
        <a:xfrm>
          <a:off x="3078" y="114396"/>
          <a:ext cx="2442108" cy="1465265"/>
        </a:xfrm>
        <a:prstGeom prst="rect">
          <a:avLst/>
        </a:prstGeom>
        <a:solidFill>
          <a:srgbClr val="1D1732"/>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s-ES" sz="1800" b="1" kern="1200" dirty="0">
              <a:solidFill>
                <a:schemeClr val="bg1"/>
              </a:solidFill>
              <a:latin typeface="Arial" panose="020B0604020202020204" pitchFamily="34" charset="0"/>
              <a:cs typeface="Arial" panose="020B0604020202020204" pitchFamily="34" charset="0"/>
            </a:rPr>
            <a:t>1. Nombre del indicador</a:t>
          </a:r>
        </a:p>
      </dsp:txBody>
      <dsp:txXfrm>
        <a:off x="3078" y="114396"/>
        <a:ext cx="2442108" cy="1465265"/>
      </dsp:txXfrm>
    </dsp:sp>
    <dsp:sp modelId="{DF1C74DB-B414-CA41-8ACD-ED0150DF2669}">
      <dsp:nvSpPr>
        <dsp:cNvPr id="0" name=""/>
        <dsp:cNvSpPr/>
      </dsp:nvSpPr>
      <dsp:spPr>
        <a:xfrm>
          <a:off x="2689397" y="114396"/>
          <a:ext cx="2442108" cy="1465265"/>
        </a:xfrm>
        <a:prstGeom prst="rect">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s-ES" sz="1800" b="1" kern="1200" dirty="0">
              <a:solidFill>
                <a:srgbClr val="19142F"/>
              </a:solidFill>
              <a:latin typeface="Arial" panose="020B0604020202020204" pitchFamily="34" charset="0"/>
              <a:cs typeface="Arial" panose="020B0604020202020204" pitchFamily="34" charset="0"/>
            </a:rPr>
            <a:t>2. Objetivo o meta propuesta</a:t>
          </a:r>
        </a:p>
      </dsp:txBody>
      <dsp:txXfrm>
        <a:off x="2689397" y="114396"/>
        <a:ext cx="2442108" cy="1465265"/>
      </dsp:txXfrm>
    </dsp:sp>
    <dsp:sp modelId="{83F6EBF2-96FD-1A4F-8835-124781A689D4}">
      <dsp:nvSpPr>
        <dsp:cNvPr id="0" name=""/>
        <dsp:cNvSpPr/>
      </dsp:nvSpPr>
      <dsp:spPr>
        <a:xfrm>
          <a:off x="5375717" y="114396"/>
          <a:ext cx="2442108" cy="1465265"/>
        </a:xfrm>
        <a:prstGeom prst="rect">
          <a:avLst/>
        </a:prstGeom>
        <a:solidFill>
          <a:srgbClr val="0070C0"/>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s-ES" sz="1800" b="1" kern="1200" dirty="0">
              <a:solidFill>
                <a:schemeClr val="bg1"/>
              </a:solidFill>
              <a:latin typeface="Arial" panose="020B0604020202020204" pitchFamily="34" charset="0"/>
              <a:cs typeface="Arial" panose="020B0604020202020204" pitchFamily="34" charset="0"/>
            </a:rPr>
            <a:t>3. Fórmula o cociente</a:t>
          </a:r>
        </a:p>
      </dsp:txBody>
      <dsp:txXfrm>
        <a:off x="5375717" y="114396"/>
        <a:ext cx="2442108" cy="1465265"/>
      </dsp:txXfrm>
    </dsp:sp>
    <dsp:sp modelId="{0F9A2E26-599B-9F45-ABDA-9AE1CF99108F}">
      <dsp:nvSpPr>
        <dsp:cNvPr id="0" name=""/>
        <dsp:cNvSpPr/>
      </dsp:nvSpPr>
      <dsp:spPr>
        <a:xfrm>
          <a:off x="8062037" y="114396"/>
          <a:ext cx="2442108" cy="1465265"/>
        </a:xfrm>
        <a:prstGeom prst="rect">
          <a:avLst/>
        </a:prstGeom>
        <a:solidFill>
          <a:srgbClr val="E5E5E5"/>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s-ES" sz="1800" b="1" kern="1200" dirty="0">
              <a:solidFill>
                <a:srgbClr val="19142F"/>
              </a:solidFill>
              <a:latin typeface="Arial" panose="020B0604020202020204" pitchFamily="34" charset="0"/>
              <a:cs typeface="Arial" panose="020B0604020202020204" pitchFamily="34" charset="0"/>
            </a:rPr>
            <a:t>4. Definición de la población</a:t>
          </a:r>
        </a:p>
      </dsp:txBody>
      <dsp:txXfrm>
        <a:off x="8062037" y="114396"/>
        <a:ext cx="2442108" cy="1465265"/>
      </dsp:txXfrm>
    </dsp:sp>
    <dsp:sp modelId="{1BFF2352-9FEF-D242-A2EC-FC140D6462B9}">
      <dsp:nvSpPr>
        <dsp:cNvPr id="0" name=""/>
        <dsp:cNvSpPr/>
      </dsp:nvSpPr>
      <dsp:spPr>
        <a:xfrm>
          <a:off x="3078" y="1823872"/>
          <a:ext cx="2442108" cy="1465265"/>
        </a:xfrm>
        <a:prstGeom prst="rect">
          <a:avLst/>
        </a:prstGeom>
        <a:solidFill>
          <a:srgbClr val="1D1732">
            <a:alpha val="70000"/>
          </a:srgb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s-ES" sz="1800" b="1" kern="1200" dirty="0">
              <a:solidFill>
                <a:schemeClr val="bg1"/>
              </a:solidFill>
              <a:latin typeface="Arial" panose="020B0604020202020204" pitchFamily="34" charset="0"/>
              <a:cs typeface="Arial" panose="020B0604020202020204" pitchFamily="34" charset="0"/>
            </a:rPr>
            <a:t>5.Tipo: %, tasa o índice</a:t>
          </a:r>
        </a:p>
      </dsp:txBody>
      <dsp:txXfrm>
        <a:off x="3078" y="1823872"/>
        <a:ext cx="2442108" cy="1465265"/>
      </dsp:txXfrm>
    </dsp:sp>
    <dsp:sp modelId="{82D1594E-A8B6-4C4E-8CC3-C661FCEA55A8}">
      <dsp:nvSpPr>
        <dsp:cNvPr id="0" name=""/>
        <dsp:cNvSpPr/>
      </dsp:nvSpPr>
      <dsp:spPr>
        <a:xfrm>
          <a:off x="2689397" y="1823872"/>
          <a:ext cx="2442108" cy="1465265"/>
        </a:xfrm>
        <a:prstGeom prst="rect">
          <a:avLst/>
        </a:prstGeom>
        <a:solidFill>
          <a:srgbClr val="1D1732"/>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s-ES" sz="1800" b="1" kern="1200" dirty="0">
              <a:solidFill>
                <a:schemeClr val="bg1"/>
              </a:solidFill>
              <a:latin typeface="Arial" panose="020B0604020202020204" pitchFamily="34" charset="0"/>
              <a:cs typeface="Arial" panose="020B0604020202020204" pitchFamily="34" charset="0"/>
            </a:rPr>
            <a:t>6. Fuentes de información</a:t>
          </a:r>
        </a:p>
      </dsp:txBody>
      <dsp:txXfrm>
        <a:off x="2689397" y="1823872"/>
        <a:ext cx="2442108" cy="1465265"/>
      </dsp:txXfrm>
    </dsp:sp>
    <dsp:sp modelId="{ED546FAC-BB5D-224C-97D2-BE7F4161A89B}">
      <dsp:nvSpPr>
        <dsp:cNvPr id="0" name=""/>
        <dsp:cNvSpPr/>
      </dsp:nvSpPr>
      <dsp:spPr>
        <a:xfrm>
          <a:off x="5375717" y="1823872"/>
          <a:ext cx="2442108" cy="1465265"/>
        </a:xfrm>
        <a:prstGeom prst="rect">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s-ES" sz="1800" b="1" kern="1200" dirty="0">
              <a:solidFill>
                <a:srgbClr val="19142F"/>
              </a:solidFill>
              <a:latin typeface="Arial" panose="020B0604020202020204" pitchFamily="34" charset="0"/>
              <a:cs typeface="Arial" panose="020B0604020202020204" pitchFamily="34" charset="0"/>
            </a:rPr>
            <a:t>7. Método para recolectar datos</a:t>
          </a:r>
        </a:p>
      </dsp:txBody>
      <dsp:txXfrm>
        <a:off x="5375717" y="1823872"/>
        <a:ext cx="2442108" cy="1465265"/>
      </dsp:txXfrm>
    </dsp:sp>
    <dsp:sp modelId="{50888801-480E-B14E-9B07-0FDA6FCAEFDB}">
      <dsp:nvSpPr>
        <dsp:cNvPr id="0" name=""/>
        <dsp:cNvSpPr/>
      </dsp:nvSpPr>
      <dsp:spPr>
        <a:xfrm>
          <a:off x="8062037" y="1823872"/>
          <a:ext cx="2442108" cy="1465265"/>
        </a:xfrm>
        <a:prstGeom prst="rect">
          <a:avLst/>
        </a:prstGeom>
        <a:solidFill>
          <a:srgbClr val="0070C0"/>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s-ES" sz="1800" b="1" kern="1200" dirty="0">
              <a:solidFill>
                <a:schemeClr val="bg1"/>
              </a:solidFill>
              <a:latin typeface="Arial" panose="020B0604020202020204" pitchFamily="34" charset="0"/>
              <a:cs typeface="Arial" panose="020B0604020202020204" pitchFamily="34" charset="0"/>
            </a:rPr>
            <a:t>8. Frecuencia</a:t>
          </a:r>
        </a:p>
      </dsp:txBody>
      <dsp:txXfrm>
        <a:off x="8062037" y="1823872"/>
        <a:ext cx="2442108" cy="1465265"/>
      </dsp:txXfrm>
    </dsp:sp>
    <dsp:sp modelId="{A4AD2165-8211-2A43-ADBE-95D7A149E849}">
      <dsp:nvSpPr>
        <dsp:cNvPr id="0" name=""/>
        <dsp:cNvSpPr/>
      </dsp:nvSpPr>
      <dsp:spPr>
        <a:xfrm>
          <a:off x="2689397" y="3533348"/>
          <a:ext cx="2442108" cy="1465265"/>
        </a:xfrm>
        <a:prstGeom prst="rect">
          <a:avLst/>
        </a:prstGeom>
        <a:solidFill>
          <a:srgbClr val="1D1732">
            <a:alpha val="70000"/>
          </a:srgb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s-ES" sz="1800" b="1" kern="1200" dirty="0">
              <a:solidFill>
                <a:schemeClr val="bg1"/>
              </a:solidFill>
              <a:latin typeface="Arial" panose="020B0604020202020204" pitchFamily="34" charset="0"/>
              <a:cs typeface="Arial" panose="020B0604020202020204" pitchFamily="34" charset="0"/>
            </a:rPr>
            <a:t>9. Responsable</a:t>
          </a:r>
        </a:p>
      </dsp:txBody>
      <dsp:txXfrm>
        <a:off x="2689397" y="3533348"/>
        <a:ext cx="2442108" cy="1465265"/>
      </dsp:txXfrm>
    </dsp:sp>
    <dsp:sp modelId="{C41CFA1B-9721-674B-991C-5B0C17B44D4E}">
      <dsp:nvSpPr>
        <dsp:cNvPr id="0" name=""/>
        <dsp:cNvSpPr/>
      </dsp:nvSpPr>
      <dsp:spPr>
        <a:xfrm>
          <a:off x="5375717" y="3533348"/>
          <a:ext cx="2442108" cy="1465265"/>
        </a:xfrm>
        <a:prstGeom prst="rect">
          <a:avLst/>
        </a:prstGeom>
        <a:solidFill>
          <a:srgbClr val="9F9EA9"/>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s-ES" sz="1800" b="1" kern="1200" dirty="0">
              <a:solidFill>
                <a:srgbClr val="19142F"/>
              </a:solidFill>
              <a:latin typeface="Arial" panose="020B0604020202020204" pitchFamily="34" charset="0"/>
              <a:cs typeface="Arial" panose="020B0604020202020204" pitchFamily="34" charset="0"/>
            </a:rPr>
            <a:t>10. Factores para explicar variación del indicador</a:t>
          </a:r>
        </a:p>
      </dsp:txBody>
      <dsp:txXfrm>
        <a:off x="5375717" y="3533348"/>
        <a:ext cx="2442108" cy="1465265"/>
      </dsp:txXfrm>
    </dsp:sp>
  </dsp:spTree>
</dsp:drawing>
</file>

<file path=ppt/diagrams/layout1.xml><?xml version="1.0" encoding="utf-8"?>
<dgm:layoutDef xmlns:dgm="http://schemas.openxmlformats.org/drawingml/2006/diagram" xmlns:a="http://schemas.openxmlformats.org/drawingml/2006/main" uniqueId="urn:microsoft.com/office/officeart/2005/8/layout/cycle3">
  <dgm:title val=""/>
  <dgm:desc val=""/>
  <dgm:catLst>
    <dgm:cat type="cycle" pri="5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val="exact"/>
    </dgm:varLst>
    <dgm:choose name="Name1">
      <dgm:if name="Name2" axis="ch" ptType="node" func="cnt" op="equ" val="2">
        <dgm:alg type="composite">
          <dgm:param type="ar" val="0.9"/>
        </dgm:alg>
        <dgm:shape xmlns:r="http://schemas.openxmlformats.org/officeDocument/2006/relationships" r:blip="">
          <dgm:adjLst/>
        </dgm:shape>
        <dgm:presOf/>
        <dgm:constrLst>
          <dgm:constr type="primFontSz" for="ch" ptType="node" op="equ" val="65"/>
          <dgm:constr type="ctrX" for="ch" forName="node1" refType="w" fact="0.5"/>
          <dgm:constr type="t" for="ch" forName="node1"/>
          <dgm:constr type="w" for="ch" forName="node1" refType="w" fact="0.8"/>
          <dgm:constr type="h" for="ch" forName="node1" refType="w" refFor="ch" refForName="node1" fact="0.5"/>
          <dgm:constr type="ctrX" for="ch" forName="sibTrans" refType="w" fact="0.5"/>
          <dgm:constr type="t" for="ch" forName="sibTrans"/>
          <dgm:constr type="w" for="ch" forName="sibTrans" refType="w" fact="0.8"/>
          <dgm:constr type="h" for="ch" forName="sibTrans" refType="w" refFor="ch" refForName="node1" fact="0.5"/>
          <dgm:constr type="userA" for="ch" forName="sibTrans" refType="w" fact="1.07"/>
          <dgm:constr type="ctrX" for="ch" forName="node2" refType="w" fact="0.5"/>
          <dgm:constr type="b" for="ch" forName="node2" refType="h"/>
          <dgm:constr type="w" for="ch" forName="node2" refType="w" fact="0.8"/>
          <dgm:constr type="h" for="ch" forName="node2" refType="w" refFor="ch" refForName="node1" fact="0.5"/>
          <dgm:constr type="l" for="ch" forName="sp1"/>
          <dgm:constr type="t" for="ch" forName="sp1" refType="h" fact="0.5"/>
          <dgm:constr type="w" for="ch" forName="sp1" val="1"/>
          <dgm:constr type="h" for="ch" forName="sp1" val="1"/>
          <dgm:constr type="r" for="ch" forName="sp2" refType="w"/>
          <dgm:constr type="t" for="ch" forName="sp2" refType="h" fact="0.5"/>
          <dgm:constr type="w" for="ch" forName="sp2" val="1"/>
          <dgm:constr type="h" for="ch" forName="sp2" val="1"/>
        </dgm:constrLst>
        <dgm:ruleLst/>
      </dgm:if>
      <dgm:else name="Name3">
        <dgm:alg type="composite"/>
        <dgm:shape xmlns:r="http://schemas.openxmlformats.org/officeDocument/2006/relationships" r:blip="">
          <dgm:adjLst/>
        </dgm:shape>
        <dgm:presOf/>
        <dgm:constrLst>
          <dgm:constr type="primFontSz" for="ch" ptType="node" op="equ" val="65"/>
        </dgm:constrLst>
        <dgm:ruleLst/>
      </dgm:else>
    </dgm:choose>
    <dgm:choose name="Name4">
      <dgm:if name="Name5" axis="ch" ptType="node" func="cnt" op="equ" val="2">
        <dgm:layoutNode name="node1">
          <dgm:varLst>
            <dgm:bulletEnabled val="1"/>
          </dgm:varLst>
          <dgm:alg type="tx"/>
          <dgm:shape xmlns:r="http://schemas.openxmlformats.org/officeDocument/2006/relationships" type="roundRect" r:blip="">
            <dgm:adjLst/>
          </dgm:shape>
          <dgm:presOf axis="ch desOrSelf"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ibTrans" styleLbl="bgShp">
          <dgm:choose name="Name6">
            <dgm:if name="Name7" func="var" arg="dir" op="equ" val="norm">
              <dgm:alg type="conn">
                <dgm:param type="connRout" val="longCurve"/>
                <dgm:param type="begPts" val="midR"/>
                <dgm:param type="endPts" val="midL"/>
                <dgm:param type="dstNode" val="node1"/>
              </dgm:alg>
              <dgm:shape xmlns:r="http://schemas.openxmlformats.org/officeDocument/2006/relationships" type="conn" r:blip="" zOrderOff="-2">
                <dgm:adjLst/>
              </dgm:shape>
              <dgm:presOf axis="ch" ptType="sibTrans"/>
              <dgm:constrLst>
                <dgm:constr type="userA"/>
                <dgm:constr type="diam" refType="userA" fact="-1"/>
                <dgm:constr type="wArH" refType="userA" fact="0.05"/>
                <dgm:constr type="hArH" refType="userA" fact="0.1"/>
                <dgm:constr type="stemThick" refType="userA" fact="0.06"/>
                <dgm:constr type="begPad" refType="connDist" fact="-0.2"/>
                <dgm:constr type="endPad" refType="connDist" fact="0.05"/>
              </dgm:constrLst>
            </dgm:if>
            <dgm:else name="Name8">
              <dgm:alg type="conn">
                <dgm:param type="connRout" val="longCurve"/>
                <dgm:param type="begPts" val="midL"/>
                <dgm:param type="endPts" val="midR"/>
                <dgm:param type="dstNode" val="node1"/>
              </dgm:alg>
              <dgm:shape xmlns:r="http://schemas.openxmlformats.org/officeDocument/2006/relationships" type="conn" r:blip="" zOrderOff="-2">
                <dgm:adjLst/>
              </dgm:shape>
              <dgm:presOf axis="ch" ptType="sibTrans"/>
              <dgm:constrLst>
                <dgm:constr type="userA"/>
                <dgm:constr type="diam" refType="userA"/>
                <dgm:constr type="wArH" refType="userA" fact="0.05"/>
                <dgm:constr type="hArH" refType="userA" fact="0.1"/>
                <dgm:constr type="stemThick" refType="userA" fact="0.06"/>
                <dgm:constr type="begPad" refType="connDist" fact="-0.2"/>
                <dgm:constr type="endPad" refType="connDist" fact="0.05"/>
              </dgm:constrLst>
            </dgm:else>
          </dgm:choose>
          <dgm:ruleLst/>
        </dgm:layoutNode>
        <dgm:layoutNode name="node2">
          <dgm:varLst>
            <dgm:bulletEnabled val="1"/>
          </dgm:varLst>
          <dgm:alg type="tx"/>
          <dgm:shape xmlns:r="http://schemas.openxmlformats.org/officeDocument/2006/relationships" type="roundRect" r:blip="">
            <dgm:adjLst/>
          </dgm:shape>
          <dgm:presOf axis="ch desOrSelf"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p1">
          <dgm:alg type="sp"/>
          <dgm:shape xmlns:r="http://schemas.openxmlformats.org/officeDocument/2006/relationships" r:blip="">
            <dgm:adjLst/>
          </dgm:shape>
          <dgm:presOf/>
          <dgm:constrLst/>
          <dgm:ruleLst/>
        </dgm:layoutNode>
        <dgm:layoutNode name="sp2">
          <dgm:alg type="sp"/>
          <dgm:shape xmlns:r="http://schemas.openxmlformats.org/officeDocument/2006/relationships" r:blip="">
            <dgm:adjLst/>
          </dgm:shape>
          <dgm:presOf/>
          <dgm:constrLst/>
          <dgm:ruleLst/>
        </dgm:layoutNode>
      </dgm:if>
      <dgm:else name="Name9">
        <dgm:layoutNode name="cycle">
          <dgm:choose name="Name10">
            <dgm:if name="Name11" func="var" arg="dir" op="equ" val="norm">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fact="-1"/>
                <dgm:constr type="wArH" for="ch" ptType="sibTrans" refType="diam" op="equ" fact="0.05"/>
                <dgm:constr type="hArH" for="ch" ptType="sibTrans" refType="diam" op="equ" fact="0.1"/>
                <dgm:constr type="stemThick" for="ch" ptType="sibTrans" refType="diam" op="equ" fact="0.065"/>
                <dgm:constr type="primFontSz" for="ch" ptType="node" op="equ"/>
              </dgm:constrLst>
            </dgm:if>
            <dgm:else name="Name12">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dgm:constr type="wArH" for="ch" ptType="sibTrans" refType="diam" op="equ" fact="0.05"/>
                <dgm:constr type="hArH" for="ch" ptType="sibTrans" refType="diam" op="equ" fact="0.1"/>
                <dgm:constr type="stemThick" for="ch" ptType="sibTrans" refType="diam" op="equ" fact="0.065"/>
                <dgm:constr type="primFontSz" for="ch" ptType="node" op="equ"/>
              </dgm:constrLst>
            </dgm:else>
          </dgm:choose>
          <dgm:ruleLst/>
          <dgm:forEach name="nodesFirstNodeForEach" axis="ch" ptType="node" cnt="1">
            <dgm:layoutNode name="nodeFirstNode">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FirstNode" styleLbl="bgShp">
                <dgm:choose name="Name13">
                  <dgm:if name="Name14" func="var" arg="dir" op="equ" val="norm">
                    <dgm:alg type="conn">
                      <dgm:param type="connRout" val="longCurve"/>
                      <dgm:param type="begPts" val="midR"/>
                      <dgm:param type="endPts" val="midL"/>
                      <dgm:param type="dstNode" val="nodeFirstNode"/>
                    </dgm:alg>
                  </dgm:if>
                  <dgm:else name="Name15">
                    <dgm:alg type="conn">
                      <dgm:param type="connRout" val="longCurve"/>
                      <dgm:param type="begPts" val="midL"/>
                      <dgm:param type="endPts" val="midR"/>
                      <dgm:param type="dstNode" val="nodeFirstNode"/>
                    </dgm:alg>
                  </dgm:else>
                </dgm:choose>
                <dgm:shape xmlns:r="http://schemas.openxmlformats.org/officeDocument/2006/relationships" type="conn" r:blip="" zOrderOff="-2">
                  <dgm:adjLst/>
                </dgm:shape>
                <dgm:presOf axis="self"/>
                <dgm:choose name="Name16">
                  <dgm:if name="Name17" axis="par ch" ptType="doc node" func="cnt" op="equ" val="3">
                    <dgm:constrLst>
                      <dgm:constr type="userA"/>
                      <dgm:constr type="diam" refType="userA" fact="1.01"/>
                      <dgm:constr type="begPad" refType="connDist" fact="-0.2"/>
                      <dgm:constr type="endPad" refType="connDist" fact="0.05"/>
                    </dgm:constrLst>
                  </dgm:if>
                  <dgm:if name="Name18" axis="par ch" ptType="doc node" func="cnt" op="equ" val="4">
                    <dgm:constrLst>
                      <dgm:constr type="userA"/>
                      <dgm:constr type="diam" refType="userA" fact="1.26"/>
                      <dgm:constr type="begPad" refType="connDist" fact="-0.2"/>
                      <dgm:constr type="endPad" refType="connDist" fact="0.05"/>
                    </dgm:constrLst>
                  </dgm:if>
                  <dgm:if name="Name19" axis="par ch" ptType="doc node" func="cnt" op="equ" val="5">
                    <dgm:constrLst>
                      <dgm:constr type="userA"/>
                      <dgm:constr type="diam" refType="userA" fact="1.04"/>
                      <dgm:constr type="begPad" refType="connDist" fact="-0.2"/>
                      <dgm:constr type="endPad" refType="connDist" fact="0.05"/>
                    </dgm:constrLst>
                  </dgm:if>
                  <dgm:if name="Name20" axis="par ch" ptType="doc node" func="cnt" op="equ" val="6">
                    <dgm:constrLst>
                      <dgm:constr type="userA"/>
                      <dgm:constr type="diam" refType="userA" fact="1.1"/>
                      <dgm:constr type="begPad" refType="connDist" fact="-0.2"/>
                      <dgm:constr type="endPad" refType="connDist" fact="0.05"/>
                    </dgm:constrLst>
                  </dgm:if>
                  <dgm:else name="Name21">
                    <dgm:constrLst>
                      <dgm:constr type="userA"/>
                      <dgm:constr type="diam" refType="userA" fact="1.04"/>
                      <dgm:constr type="begPad" refType="connDist" fact="-0.2"/>
                      <dgm:constr type="endPad" refType="connDist" fact="0.05"/>
                    </dgm:constrLst>
                  </dgm:else>
                </dgm:choose>
                <dgm:ruleLst/>
              </dgm:layoutNode>
            </dgm:forEach>
          </dgm:forEach>
          <dgm:forEach name="followingNodesForEach" axis="ch" ptType="node" st="2">
            <dgm:layoutNode name="nodeFollowingNodes">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dgm:layoutNode>
      </dgm:else>
    </dgm:choose>
  </dgm:layoutNode>
</dgm:layoutDef>
</file>

<file path=ppt/diagrams/layout2.xml><?xml version="1.0" encoding="utf-8"?>
<dgm:layoutDef xmlns:dgm="http://schemas.openxmlformats.org/drawingml/2006/diagram" xmlns:a="http://schemas.openxmlformats.org/drawingml/2006/main" uniqueId="urn:microsoft.com/office/officeart/2005/8/layout/matrix3">
  <dgm:title val=""/>
  <dgm:desc val=""/>
  <dgm:catLst>
    <dgm:cat type="matrix" pri="1000"/>
    <dgm:cat type="convert" pri="18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w" for="ch" forName="diamond" refType="w"/>
          <dgm:constr type="h" for="ch" forName="diamond" refType="h"/>
          <dgm:constr type="w" for="ch" forName="quad1" refType="w" fact="0.39"/>
          <dgm:constr type="h" for="ch" forName="quad1" refType="h" fact="0.39"/>
          <dgm:constr type="ctrX" for="ch" forName="quad1" refType="w" fact="0.29"/>
          <dgm:constr type="ctrY" for="ch" forName="quad1" refType="h" fact="0.29"/>
          <dgm:constr type="w" for="ch" forName="quad2" refType="w" fact="0.39"/>
          <dgm:constr type="h" for="ch" forName="quad2" refType="h" fact="0.39"/>
          <dgm:constr type="ctrX" for="ch" forName="quad2" refType="w" fact="0.71"/>
          <dgm:constr type="ctrY" for="ch" forName="quad2" refType="h" fact="0.29"/>
          <dgm:constr type="w" for="ch" forName="quad3" refType="w" fact="0.39"/>
          <dgm:constr type="h" for="ch" forName="quad3" refType="h" fact="0.39"/>
          <dgm:constr type="ctrX" for="ch" forName="quad3" refType="w" fact="0.29"/>
          <dgm:constr type="ctrY" for="ch" forName="quad3" refType="h" fact="0.71"/>
          <dgm:constr type="w" for="ch" forName="quad4" refType="w" fact="0.39"/>
          <dgm:constr type="h" for="ch" forName="quad4" refType="h" fact="0.39"/>
          <dgm:constr type="ctrX" for="ch" forName="quad4" refType="w" fact="0.71"/>
          <dgm:constr type="ctrY" for="ch" forName="quad4" refType="h" fact="0.71"/>
          <dgm:constr type="primFontSz" for="des" ptType="node" op="equ" val="65"/>
        </dgm:constrLst>
      </dgm:if>
      <dgm:else name="Name2">
        <dgm:constrLst>
          <dgm:constr type="w" for="ch" forName="diamond" refType="w"/>
          <dgm:constr type="h" for="ch" forName="diamond" refType="h"/>
          <dgm:constr type="w" for="ch" forName="quad1" refType="w" fact="0.39"/>
          <dgm:constr type="h" for="ch" forName="quad1" refType="h" fact="0.39"/>
          <dgm:constr type="ctrX" for="ch" forName="quad1" refType="w" fact="0.71"/>
          <dgm:constr type="ctrY" for="ch" forName="quad1" refType="h" fact="0.29"/>
          <dgm:constr type="w" for="ch" forName="quad2" refType="w" fact="0.39"/>
          <dgm:constr type="h" for="ch" forName="quad2" refType="h" fact="0.39"/>
          <dgm:constr type="ctrX" for="ch" forName="quad2" refType="w" fact="0.29"/>
          <dgm:constr type="ctrY" for="ch" forName="quad2" refType="h" fact="0.29"/>
          <dgm:constr type="w" for="ch" forName="quad3" refType="w" fact="0.39"/>
          <dgm:constr type="h" for="ch" forName="quad3" refType="h" fact="0.39"/>
          <dgm:constr type="ctrX" for="ch" forName="quad3" refType="w" fact="0.71"/>
          <dgm:constr type="ctrY" for="ch" forName="quad3" refType="h" fact="0.71"/>
          <dgm:constr type="w" for="ch" forName="quad4" refType="w" fact="0.39"/>
          <dgm:constr type="h" for="ch" forName="quad4" refType="h" fact="0.39"/>
          <dgm:constr type="ctrX" for="ch" forName="quad4" refType="w" fact="0.29"/>
          <dgm:constr type="ctrY" for="ch" forName="quad4" refType="h" fact="0.71"/>
          <dgm:constr type="primFontSz" for="des" ptType="node" op="equ" val="65"/>
        </dgm:constrLst>
      </dgm:else>
    </dgm:choose>
    <dgm:ruleLst/>
    <dgm:choose name="Name3">
      <dgm:if name="Name4" axis="ch" ptType="node" func="cnt" op="gte" val="1">
        <dgm:layoutNode name="diamond" styleLbl="bgShp">
          <dgm:alg type="sp"/>
          <dgm:shape xmlns:r="http://schemas.openxmlformats.org/officeDocument/2006/relationships" type="diamond" r:blip="">
            <dgm:adjLst/>
          </dgm:shape>
          <dgm:presOf/>
          <dgm:constrLst>
            <dgm:constr type="w" refType="h" op="equ"/>
          </dgm:constrLst>
          <dgm:ruleLst/>
        </dgm:layoutNode>
        <dgm:layoutNode name="quad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layout3.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7304E60-4398-0443-B8B9-746A03769B44}" type="datetimeFigureOut">
              <a:rPr lang="es-ES" smtClean="0"/>
              <a:t>7/10/20</a:t>
            </a:fld>
            <a:endParaRPr lang="es-ES"/>
          </a:p>
        </p:txBody>
      </p:sp>
      <p:sp>
        <p:nvSpPr>
          <p:cNvPr id="4" name="Marcador de imagen de diapositiva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s-ES"/>
          </a:p>
        </p:txBody>
      </p:sp>
      <p:sp>
        <p:nvSpPr>
          <p:cNvPr id="5" name="Marcador de nota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6" name="Marcador de pie de página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s-ES"/>
          </a:p>
        </p:txBody>
      </p:sp>
      <p:sp>
        <p:nvSpPr>
          <p:cNvPr id="7" name="Marcador de número de diapositiva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0BA62FC-EEE4-E748-8100-1BC855204DFB}" type="slidenum">
              <a:rPr lang="es-ES" smtClean="0"/>
              <a:t>‹Nº›</a:t>
            </a:fld>
            <a:endParaRPr lang="es-ES"/>
          </a:p>
        </p:txBody>
      </p:sp>
    </p:spTree>
    <p:extLst>
      <p:ext uri="{BB962C8B-B14F-4D97-AF65-F5344CB8AC3E}">
        <p14:creationId xmlns:p14="http://schemas.microsoft.com/office/powerpoint/2010/main" val="3997557079"/>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La monitorización, seguimiento e indicadores de la terapia nutricional hacen</a:t>
            </a:r>
            <a:r>
              <a:rPr lang="es-ES" baseline="0" dirty="0"/>
              <a:t> parte fundamental del proceso de atención nutricional en el ámbito clínico, nada podemos hacer finalmente, si lo que se prescribe no se supervisa para asegurar el recibo de la terapia que pretendemos en nuestros pacientes. </a:t>
            </a:r>
          </a:p>
          <a:p>
            <a:endParaRPr lang="es-ES" baseline="0" dirty="0"/>
          </a:p>
          <a:p>
            <a:r>
              <a:rPr lang="es-ES" sz="1200" b="0" kern="1200" dirty="0">
                <a:solidFill>
                  <a:schemeClr val="tx1"/>
                </a:solidFill>
                <a:effectLst/>
                <a:latin typeface="+mn-lt"/>
                <a:ea typeface="+mn-ea"/>
                <a:cs typeface="+mn-cs"/>
              </a:rPr>
              <a:t>Los pacientes que requieren TN deben ser tratados </a:t>
            </a:r>
            <a:r>
              <a:rPr lang="es-ES" sz="1200" b="0" kern="1200" dirty="0" err="1">
                <a:solidFill>
                  <a:schemeClr val="tx1"/>
                </a:solidFill>
                <a:effectLst/>
                <a:latin typeface="+mn-lt"/>
                <a:ea typeface="+mn-ea"/>
                <a:cs typeface="+mn-cs"/>
              </a:rPr>
              <a:t>según</a:t>
            </a:r>
            <a:r>
              <a:rPr lang="es-ES" sz="1200" b="0" kern="1200" dirty="0">
                <a:solidFill>
                  <a:schemeClr val="tx1"/>
                </a:solidFill>
                <a:effectLst/>
                <a:latin typeface="+mn-lt"/>
                <a:ea typeface="+mn-ea"/>
                <a:cs typeface="+mn-cs"/>
              </a:rPr>
              <a:t> un plan </a:t>
            </a:r>
            <a:r>
              <a:rPr lang="es-ES" sz="1200" b="0" kern="1200" dirty="0" err="1">
                <a:solidFill>
                  <a:schemeClr val="tx1"/>
                </a:solidFill>
                <a:effectLst/>
                <a:latin typeface="+mn-lt"/>
                <a:ea typeface="+mn-ea"/>
                <a:cs typeface="+mn-cs"/>
              </a:rPr>
              <a:t>terapéutico</a:t>
            </a:r>
            <a:r>
              <a:rPr lang="es-ES" sz="1200" b="0" kern="1200" dirty="0">
                <a:solidFill>
                  <a:schemeClr val="tx1"/>
                </a:solidFill>
                <a:effectLst/>
                <a:latin typeface="+mn-lt"/>
                <a:ea typeface="+mn-ea"/>
                <a:cs typeface="+mn-cs"/>
              </a:rPr>
              <a:t> que se ajuste a las necesidades nutricionales y </a:t>
            </a:r>
            <a:r>
              <a:rPr lang="es-ES" sz="1200" b="0" kern="1200" dirty="0" err="1">
                <a:solidFill>
                  <a:schemeClr val="tx1"/>
                </a:solidFill>
                <a:effectLst/>
                <a:latin typeface="+mn-lt"/>
                <a:ea typeface="+mn-ea"/>
                <a:cs typeface="+mn-cs"/>
              </a:rPr>
              <a:t>clínicas</a:t>
            </a:r>
            <a:r>
              <a:rPr lang="es-ES" sz="1200" b="0" kern="1200" dirty="0">
                <a:solidFill>
                  <a:schemeClr val="tx1"/>
                </a:solidFill>
                <a:effectLst/>
                <a:latin typeface="+mn-lt"/>
                <a:ea typeface="+mn-ea"/>
                <a:cs typeface="+mn-cs"/>
              </a:rPr>
              <a:t>. Para que este plan sea eficaz y seguro, es importante realizar la Monitoria </a:t>
            </a:r>
            <a:r>
              <a:rPr lang="es-ES" sz="1200" b="0" kern="1200" dirty="0" err="1">
                <a:solidFill>
                  <a:schemeClr val="tx1"/>
                </a:solidFill>
                <a:effectLst/>
                <a:latin typeface="+mn-lt"/>
                <a:ea typeface="+mn-ea"/>
                <a:cs typeface="+mn-cs"/>
              </a:rPr>
              <a:t>Metabólica</a:t>
            </a:r>
            <a:r>
              <a:rPr lang="es-ES" sz="1200" b="0" kern="1200" dirty="0">
                <a:solidFill>
                  <a:schemeClr val="tx1"/>
                </a:solidFill>
                <a:effectLst/>
                <a:latin typeface="+mn-lt"/>
                <a:ea typeface="+mn-ea"/>
                <a:cs typeface="+mn-cs"/>
              </a:rPr>
              <a:t> Nutricional de todos los procesos que involucran al paciente a fin de evaluar la Terapia Nutricional y garantizar así la calidad </a:t>
            </a:r>
            <a:r>
              <a:rPr lang="es-ES" sz="1200" b="0" kern="1200" dirty="0" err="1">
                <a:solidFill>
                  <a:schemeClr val="tx1"/>
                </a:solidFill>
                <a:effectLst/>
                <a:latin typeface="+mn-lt"/>
                <a:ea typeface="+mn-ea"/>
                <a:cs typeface="+mn-cs"/>
              </a:rPr>
              <a:t>terapéutica</a:t>
            </a:r>
            <a:r>
              <a:rPr lang="es-ES" sz="1200" b="0" kern="1200" dirty="0">
                <a:solidFill>
                  <a:schemeClr val="tx1"/>
                </a:solidFill>
                <a:effectLst/>
                <a:latin typeface="+mn-lt"/>
                <a:ea typeface="+mn-ea"/>
                <a:cs typeface="+mn-cs"/>
              </a:rPr>
              <a:t> y </a:t>
            </a:r>
            <a:r>
              <a:rPr lang="es-ES" sz="1200" b="0" kern="1200" dirty="0" err="1">
                <a:solidFill>
                  <a:schemeClr val="tx1"/>
                </a:solidFill>
                <a:effectLst/>
                <a:latin typeface="+mn-lt"/>
                <a:ea typeface="+mn-ea"/>
                <a:cs typeface="+mn-cs"/>
              </a:rPr>
              <a:t>técnica</a:t>
            </a:r>
            <a:r>
              <a:rPr lang="es-ES" sz="1200" b="0" kern="1200" dirty="0">
                <a:solidFill>
                  <a:schemeClr val="tx1"/>
                </a:solidFill>
                <a:effectLst/>
                <a:latin typeface="+mn-lt"/>
                <a:ea typeface="+mn-ea"/>
                <a:cs typeface="+mn-cs"/>
              </a:rPr>
              <a:t> de la </a:t>
            </a:r>
            <a:r>
              <a:rPr lang="es-ES" sz="1200" b="0" kern="1200" dirty="0" err="1">
                <a:solidFill>
                  <a:schemeClr val="tx1"/>
                </a:solidFill>
                <a:effectLst/>
                <a:latin typeface="+mn-lt"/>
                <a:ea typeface="+mn-ea"/>
                <a:cs typeface="+mn-cs"/>
              </a:rPr>
              <a:t>indicación</a:t>
            </a:r>
            <a:r>
              <a:rPr lang="es-ES" sz="1200" b="0" kern="1200" dirty="0">
                <a:solidFill>
                  <a:schemeClr val="tx1"/>
                </a:solidFill>
                <a:effectLst/>
                <a:latin typeface="+mn-lt"/>
                <a:ea typeface="+mn-ea"/>
                <a:cs typeface="+mn-cs"/>
              </a:rPr>
              <a:t>, la </a:t>
            </a:r>
            <a:r>
              <a:rPr lang="es-ES" sz="1200" b="0" kern="1200" dirty="0" err="1">
                <a:solidFill>
                  <a:schemeClr val="tx1"/>
                </a:solidFill>
                <a:effectLst/>
                <a:latin typeface="+mn-lt"/>
                <a:ea typeface="+mn-ea"/>
                <a:cs typeface="+mn-cs"/>
              </a:rPr>
              <a:t>preparación</a:t>
            </a:r>
            <a:r>
              <a:rPr lang="es-ES" sz="1200" b="0" kern="1200" dirty="0">
                <a:solidFill>
                  <a:schemeClr val="tx1"/>
                </a:solidFill>
                <a:effectLst/>
                <a:latin typeface="+mn-lt"/>
                <a:ea typeface="+mn-ea"/>
                <a:cs typeface="+mn-cs"/>
              </a:rPr>
              <a:t> y su </a:t>
            </a:r>
            <a:r>
              <a:rPr lang="es-ES" sz="1200" b="0" kern="1200" dirty="0" err="1">
                <a:solidFill>
                  <a:schemeClr val="tx1"/>
                </a:solidFill>
                <a:effectLst/>
                <a:latin typeface="+mn-lt"/>
                <a:ea typeface="+mn-ea"/>
                <a:cs typeface="+mn-cs"/>
              </a:rPr>
              <a:t>administración</a:t>
            </a:r>
            <a:r>
              <a:rPr lang="es-ES" sz="1200" b="0" kern="1200" dirty="0">
                <a:solidFill>
                  <a:schemeClr val="tx1"/>
                </a:solidFill>
                <a:effectLst/>
                <a:latin typeface="+mn-lt"/>
                <a:ea typeface="+mn-ea"/>
                <a:cs typeface="+mn-cs"/>
              </a:rPr>
              <a:t> en condiciones de seguridad. </a:t>
            </a:r>
          </a:p>
          <a:p>
            <a:endParaRPr lang="es-ES" dirty="0"/>
          </a:p>
          <a:p>
            <a:r>
              <a:rPr lang="es-ES" sz="1200" b="0" kern="1200" dirty="0">
                <a:solidFill>
                  <a:schemeClr val="tx1"/>
                </a:solidFill>
                <a:effectLst/>
                <a:latin typeface="+mn-lt"/>
                <a:ea typeface="+mn-ea"/>
                <a:cs typeface="+mn-cs"/>
              </a:rPr>
              <a:t>La </a:t>
            </a:r>
            <a:r>
              <a:rPr lang="es-ES" sz="1200" b="0" kern="1200" dirty="0" err="1">
                <a:solidFill>
                  <a:schemeClr val="tx1"/>
                </a:solidFill>
                <a:effectLst/>
                <a:latin typeface="+mn-lt"/>
                <a:ea typeface="+mn-ea"/>
                <a:cs typeface="+mn-cs"/>
              </a:rPr>
              <a:t>implementación</a:t>
            </a:r>
            <a:r>
              <a:rPr lang="es-ES" sz="1200" b="0" kern="1200" dirty="0">
                <a:solidFill>
                  <a:schemeClr val="tx1"/>
                </a:solidFill>
                <a:effectLst/>
                <a:latin typeface="+mn-lt"/>
                <a:ea typeface="+mn-ea"/>
                <a:cs typeface="+mn-cs"/>
              </a:rPr>
              <a:t> de un Sistema de </a:t>
            </a:r>
            <a:r>
              <a:rPr lang="es-ES" sz="1200" b="0" kern="1200" dirty="0" err="1">
                <a:solidFill>
                  <a:schemeClr val="tx1"/>
                </a:solidFill>
                <a:effectLst/>
                <a:latin typeface="+mn-lt"/>
                <a:ea typeface="+mn-ea"/>
                <a:cs typeface="+mn-cs"/>
              </a:rPr>
              <a:t>Gestión</a:t>
            </a:r>
            <a:r>
              <a:rPr lang="es-ES" sz="1200" b="0" kern="1200" dirty="0">
                <a:solidFill>
                  <a:schemeClr val="tx1"/>
                </a:solidFill>
                <a:effectLst/>
                <a:latin typeface="+mn-lt"/>
                <a:ea typeface="+mn-ea"/>
                <a:cs typeface="+mn-cs"/>
              </a:rPr>
              <a:t> de la Calidad en la TN tiene como finalidad garantizar la calidad de los servicios y prestaciones para lograr la efectividad del tratamiento a un costo razonable. </a:t>
            </a:r>
            <a:endParaRPr lang="es-ES" dirty="0"/>
          </a:p>
          <a:p>
            <a:endParaRPr lang="es-CO" dirty="0"/>
          </a:p>
        </p:txBody>
      </p:sp>
      <p:sp>
        <p:nvSpPr>
          <p:cNvPr id="4" name="Marcador de número de diapositiva 3"/>
          <p:cNvSpPr>
            <a:spLocks noGrp="1"/>
          </p:cNvSpPr>
          <p:nvPr>
            <p:ph type="sldNum" sz="quarter" idx="5"/>
          </p:nvPr>
        </p:nvSpPr>
        <p:spPr/>
        <p:txBody>
          <a:bodyPr/>
          <a:lstStyle/>
          <a:p>
            <a:fld id="{F0BA62FC-EEE4-E748-8100-1BC855204DFB}" type="slidenum">
              <a:rPr lang="es-ES" smtClean="0"/>
              <a:t>1</a:t>
            </a:fld>
            <a:endParaRPr lang="es-ES"/>
          </a:p>
        </p:txBody>
      </p:sp>
    </p:spTree>
    <p:extLst>
      <p:ext uri="{BB962C8B-B14F-4D97-AF65-F5344CB8AC3E}">
        <p14:creationId xmlns:p14="http://schemas.microsoft.com/office/powerpoint/2010/main" val="17142017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Podemos medir aspectos nutricionales y antropométricos, bioquímicos, el comportamiento de los accesos</a:t>
            </a:r>
            <a:r>
              <a:rPr lang="es-ES" baseline="0" dirty="0"/>
              <a:t> enterales, tolerancia </a:t>
            </a:r>
            <a:r>
              <a:rPr lang="es-ES" baseline="0"/>
              <a:t>gastrointestinal que </a:t>
            </a:r>
            <a:r>
              <a:rPr lang="es-ES" baseline="0" dirty="0"/>
              <a:t>dependen de las guías o protocolos que establezcamos.</a:t>
            </a:r>
            <a:endParaRPr lang="es-ES" dirty="0"/>
          </a:p>
        </p:txBody>
      </p:sp>
      <p:sp>
        <p:nvSpPr>
          <p:cNvPr id="4" name="Marcador de número de diapositiva 3"/>
          <p:cNvSpPr>
            <a:spLocks noGrp="1"/>
          </p:cNvSpPr>
          <p:nvPr>
            <p:ph type="sldNum" sz="quarter" idx="10"/>
          </p:nvPr>
        </p:nvSpPr>
        <p:spPr/>
        <p:txBody>
          <a:bodyPr/>
          <a:lstStyle/>
          <a:p>
            <a:fld id="{7164BB97-DD02-7D44-8C56-7DD9EC09DF95}" type="slidenum">
              <a:rPr lang="es-ES" smtClean="0"/>
              <a:t>10</a:t>
            </a:fld>
            <a:endParaRPr lang="es-ES"/>
          </a:p>
        </p:txBody>
      </p:sp>
    </p:spTree>
    <p:extLst>
      <p:ext uri="{BB962C8B-B14F-4D97-AF65-F5344CB8AC3E}">
        <p14:creationId xmlns:p14="http://schemas.microsoft.com/office/powerpoint/2010/main" val="26347218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419" sz="1200" kern="1200" noProof="0" dirty="0">
                <a:solidFill>
                  <a:schemeClr val="tx1"/>
                </a:solidFill>
                <a:effectLst/>
                <a:latin typeface="+mn-lt"/>
                <a:ea typeface="+mn-ea"/>
                <a:cs typeface="+mn-cs"/>
              </a:rPr>
              <a:t>La guía </a:t>
            </a:r>
            <a:r>
              <a:rPr lang="es-419" sz="1200" i="1" kern="1200" noProof="0" dirty="0">
                <a:solidFill>
                  <a:schemeClr val="tx1"/>
                </a:solidFill>
                <a:effectLst/>
                <a:latin typeface="+mn-lt"/>
                <a:ea typeface="+mn-ea"/>
                <a:cs typeface="+mn-cs"/>
              </a:rPr>
              <a:t>Nutrition support in adults Oral nutrition support, enteral tube feeding and parenteral nutrition </a:t>
            </a:r>
            <a:r>
              <a:rPr lang="es-419" sz="1200" kern="1200" noProof="0" dirty="0">
                <a:solidFill>
                  <a:schemeClr val="tx1"/>
                </a:solidFill>
                <a:effectLst/>
                <a:latin typeface="+mn-lt"/>
                <a:ea typeface="+mn-ea"/>
                <a:cs typeface="+mn-cs"/>
              </a:rPr>
              <a:t>desarrollada por el </a:t>
            </a:r>
            <a:r>
              <a:rPr lang="es-419" sz="1200" i="1" kern="1200" noProof="0" dirty="0">
                <a:solidFill>
                  <a:schemeClr val="tx1"/>
                </a:solidFill>
                <a:effectLst/>
                <a:latin typeface="+mn-lt"/>
                <a:ea typeface="+mn-ea"/>
                <a:cs typeface="+mn-cs"/>
              </a:rPr>
              <a:t>National Institute for Health and Care Excellence </a:t>
            </a:r>
            <a:r>
              <a:rPr lang="es-419" sz="1200" kern="1200" noProof="0" dirty="0">
                <a:solidFill>
                  <a:schemeClr val="tx1"/>
                </a:solidFill>
                <a:effectLst/>
                <a:latin typeface="+mn-lt"/>
                <a:ea typeface="+mn-ea"/>
                <a:cs typeface="+mn-cs"/>
              </a:rPr>
              <a:t>- NICE en 2006 propone indicadores para realizar el seguimiento del tratamiento nutricional. Estos aspectos incluyen: volúmenes administrados, balance hídrico del paciente, antropometría, pruebas de laboratorio, vigilancia de síntomas gastrointestinales y condición clínica del paciente 4-6. </a:t>
            </a:r>
          </a:p>
          <a:p>
            <a:endParaRPr lang="es-419" noProof="0" dirty="0"/>
          </a:p>
          <a:p>
            <a:pPr marL="171450" indent="-171450">
              <a:buFont typeface="Arial" panose="020B0604020202020204" pitchFamily="34" charset="0"/>
              <a:buChar char="•"/>
            </a:pPr>
            <a:r>
              <a:rPr lang="es-419" sz="1200" b="0" kern="1200" noProof="0" dirty="0">
                <a:solidFill>
                  <a:schemeClr val="tx1"/>
                </a:solidFill>
                <a:effectLst/>
                <a:latin typeface="+mn-lt"/>
                <a:ea typeface="+mn-ea"/>
                <a:cs typeface="+mn-cs"/>
              </a:rPr>
              <a:t>Monitoria clínica global: indica cómo la nutrición administrada afecta el estado clínico del paciente. También se deben tener en cuenta los resultados y las complicaciones. </a:t>
            </a:r>
            <a:endParaRPr lang="es-419" noProof="0" dirty="0"/>
          </a:p>
          <a:p>
            <a:pPr marL="171450" indent="-171450">
              <a:buFont typeface="Arial" panose="020B0604020202020204" pitchFamily="34" charset="0"/>
              <a:buChar char="•"/>
            </a:pPr>
            <a:r>
              <a:rPr lang="es-419" sz="1200" b="0" kern="1200" noProof="0" dirty="0">
                <a:solidFill>
                  <a:schemeClr val="tx1"/>
                </a:solidFill>
                <a:effectLst/>
                <a:latin typeface="+mn-lt"/>
                <a:ea typeface="+mn-ea"/>
                <a:cs typeface="+mn-cs"/>
              </a:rPr>
              <a:t>En la evaluación de la efectividad de la terapia nutricional se considera el resultado final (curación o no), los resultados intermedios (aumento de la albumina, etc.) y otros aspectos tales como, factores de riesgo del paciente, intervención nutricional e indicadores económicos del proceso. </a:t>
            </a:r>
            <a:endParaRPr lang="es-419" noProof="0" dirty="0"/>
          </a:p>
          <a:p>
            <a:endParaRPr lang="es-ES" dirty="0"/>
          </a:p>
        </p:txBody>
      </p:sp>
      <p:sp>
        <p:nvSpPr>
          <p:cNvPr id="4" name="Marcador de número de diapositiva 3"/>
          <p:cNvSpPr>
            <a:spLocks noGrp="1"/>
          </p:cNvSpPr>
          <p:nvPr>
            <p:ph type="sldNum" sz="quarter" idx="10"/>
          </p:nvPr>
        </p:nvSpPr>
        <p:spPr/>
        <p:txBody>
          <a:bodyPr/>
          <a:lstStyle/>
          <a:p>
            <a:fld id="{7164BB97-DD02-7D44-8C56-7DD9EC09DF95}" type="slidenum">
              <a:rPr lang="es-ES" smtClean="0"/>
              <a:t>11</a:t>
            </a:fld>
            <a:endParaRPr lang="es-ES"/>
          </a:p>
        </p:txBody>
      </p:sp>
    </p:spTree>
    <p:extLst>
      <p:ext uri="{BB962C8B-B14F-4D97-AF65-F5344CB8AC3E}">
        <p14:creationId xmlns:p14="http://schemas.microsoft.com/office/powerpoint/2010/main" val="26347218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419" sz="1200" b="0" kern="1200" noProof="0" dirty="0">
                <a:solidFill>
                  <a:schemeClr val="tx1"/>
                </a:solidFill>
                <a:effectLst/>
                <a:latin typeface="+mn-lt"/>
                <a:ea typeface="+mn-ea"/>
                <a:cs typeface="+mn-cs"/>
              </a:rPr>
              <a:t>Indicadores: son medidas que valoran en términos de cantidad, tanto los procesos como los resultados de la atención del paciente. La evaluación de la calidad se mide a través de indicadores, los cuales se definen como instrumentos para el control de la TN a fin de mejorar la calidad de vida, el estado nutricional y la recuperación clínica de los pacientes. </a:t>
            </a:r>
            <a:endParaRPr lang="es-419" noProof="0" dirty="0"/>
          </a:p>
          <a:p>
            <a:endParaRPr lang="es-ES" dirty="0"/>
          </a:p>
        </p:txBody>
      </p:sp>
      <p:sp>
        <p:nvSpPr>
          <p:cNvPr id="4" name="Marcador de número de diapositiva 3"/>
          <p:cNvSpPr>
            <a:spLocks noGrp="1"/>
          </p:cNvSpPr>
          <p:nvPr>
            <p:ph type="sldNum" sz="quarter" idx="10"/>
          </p:nvPr>
        </p:nvSpPr>
        <p:spPr/>
        <p:txBody>
          <a:bodyPr/>
          <a:lstStyle/>
          <a:p>
            <a:fld id="{7164BB97-DD02-7D44-8C56-7DD9EC09DF95}" type="slidenum">
              <a:rPr lang="es-ES" smtClean="0"/>
              <a:t>22</a:t>
            </a:fld>
            <a:endParaRPr lang="es-ES"/>
          </a:p>
        </p:txBody>
      </p:sp>
    </p:spTree>
    <p:extLst>
      <p:ext uri="{BB962C8B-B14F-4D97-AF65-F5344CB8AC3E}">
        <p14:creationId xmlns:p14="http://schemas.microsoft.com/office/powerpoint/2010/main" val="253349641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Este</a:t>
            </a:r>
            <a:r>
              <a:rPr lang="es-ES" baseline="0" dirty="0"/>
              <a:t> listado cubre todas las áreas donde se puede iniciar la vigilancia por medio de indicadores de calidad.</a:t>
            </a:r>
          </a:p>
          <a:p>
            <a:endParaRPr lang="es-ES" dirty="0"/>
          </a:p>
        </p:txBody>
      </p:sp>
      <p:sp>
        <p:nvSpPr>
          <p:cNvPr id="4" name="Marcador de número de diapositiva 3"/>
          <p:cNvSpPr>
            <a:spLocks noGrp="1"/>
          </p:cNvSpPr>
          <p:nvPr>
            <p:ph type="sldNum" sz="quarter" idx="10"/>
          </p:nvPr>
        </p:nvSpPr>
        <p:spPr/>
        <p:txBody>
          <a:bodyPr/>
          <a:lstStyle/>
          <a:p>
            <a:fld id="{7164BB97-DD02-7D44-8C56-7DD9EC09DF95}" type="slidenum">
              <a:rPr lang="es-ES" smtClean="0"/>
              <a:t>23</a:t>
            </a:fld>
            <a:endParaRPr lang="es-ES"/>
          </a:p>
        </p:txBody>
      </p:sp>
    </p:spTree>
    <p:extLst>
      <p:ext uri="{BB962C8B-B14F-4D97-AF65-F5344CB8AC3E}">
        <p14:creationId xmlns:p14="http://schemas.microsoft.com/office/powerpoint/2010/main" val="91779227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419" sz="1200" b="0" kern="1200" noProof="0" dirty="0">
                <a:solidFill>
                  <a:schemeClr val="tx1"/>
                </a:solidFill>
                <a:effectLst/>
                <a:latin typeface="+mn-lt"/>
                <a:ea typeface="+mn-ea"/>
                <a:cs typeface="+mn-cs"/>
              </a:rPr>
              <a:t>La evaluación de la efectividad de la TN se mide a través del estudio de los resultados en el paciente y de los costos: recuperación, cicatrización y complicaciones, entre otros. Suelen medirse elementos complementarios: aumento de albumina y </a:t>
            </a:r>
            <a:r>
              <a:rPr lang="es-419" sz="1200" b="0" kern="1200" noProof="0" dirty="0" err="1">
                <a:solidFill>
                  <a:schemeClr val="tx1"/>
                </a:solidFill>
                <a:effectLst/>
                <a:latin typeface="+mn-lt"/>
                <a:ea typeface="+mn-ea"/>
                <a:cs typeface="+mn-cs"/>
              </a:rPr>
              <a:t>prealbúmina</a:t>
            </a:r>
            <a:r>
              <a:rPr lang="es-419" sz="1200" b="0" kern="1200" noProof="0" dirty="0">
                <a:solidFill>
                  <a:schemeClr val="tx1"/>
                </a:solidFill>
                <a:effectLst/>
                <a:latin typeface="+mn-lt"/>
                <a:ea typeface="+mn-ea"/>
                <a:cs typeface="+mn-cs"/>
              </a:rPr>
              <a:t>, balance nitrogenado positivo, peso, etc. </a:t>
            </a:r>
            <a:endParaRPr lang="es-419" noProof="0" dirty="0"/>
          </a:p>
          <a:p>
            <a:endParaRPr lang="es-419" sz="1200" b="0" kern="1200" noProof="0" dirty="0">
              <a:solidFill>
                <a:schemeClr val="tx1"/>
              </a:solidFill>
              <a:effectLst/>
              <a:latin typeface="+mn-lt"/>
              <a:ea typeface="+mn-ea"/>
              <a:cs typeface="+mn-cs"/>
            </a:endParaRPr>
          </a:p>
          <a:p>
            <a:r>
              <a:rPr lang="es-419" sz="1200" b="0" kern="1200" noProof="0" dirty="0">
                <a:solidFill>
                  <a:schemeClr val="tx1"/>
                </a:solidFill>
                <a:effectLst/>
                <a:latin typeface="+mn-lt"/>
                <a:ea typeface="+mn-ea"/>
                <a:cs typeface="+mn-cs"/>
              </a:rPr>
              <a:t>Puede ser útil considerar otros aspectos referentes al estado del paciente en el momento de la valoración nutricional, qué ocurre durante la aplicación de la TN y los aspectos económicos. </a:t>
            </a:r>
            <a:endParaRPr lang="es-419" noProof="0" dirty="0"/>
          </a:p>
          <a:p>
            <a:endParaRPr lang="es-ES" dirty="0"/>
          </a:p>
        </p:txBody>
      </p:sp>
      <p:sp>
        <p:nvSpPr>
          <p:cNvPr id="4" name="Marcador de número de diapositiva 3"/>
          <p:cNvSpPr>
            <a:spLocks noGrp="1"/>
          </p:cNvSpPr>
          <p:nvPr>
            <p:ph type="sldNum" sz="quarter" idx="10"/>
          </p:nvPr>
        </p:nvSpPr>
        <p:spPr/>
        <p:txBody>
          <a:bodyPr/>
          <a:lstStyle/>
          <a:p>
            <a:fld id="{7164BB97-DD02-7D44-8C56-7DD9EC09DF95}" type="slidenum">
              <a:rPr lang="es-ES" smtClean="0"/>
              <a:t>24</a:t>
            </a:fld>
            <a:endParaRPr lang="es-ES"/>
          </a:p>
        </p:txBody>
      </p:sp>
    </p:spTree>
    <p:extLst>
      <p:ext uri="{BB962C8B-B14F-4D97-AF65-F5344CB8AC3E}">
        <p14:creationId xmlns:p14="http://schemas.microsoft.com/office/powerpoint/2010/main" val="127364820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419" noProof="0" dirty="0"/>
              <a:t>Berger</a:t>
            </a:r>
            <a:r>
              <a:rPr lang="es-419" baseline="0" noProof="0" dirty="0"/>
              <a:t> y su equipo nos resume en UCI de igual manera que se debería tener en cuenta para evaluar la efectividad de la TN según procedimientos habituales en la TN.</a:t>
            </a:r>
          </a:p>
          <a:p>
            <a:endParaRPr lang="es-419" noProof="0" dirty="0"/>
          </a:p>
        </p:txBody>
      </p:sp>
      <p:sp>
        <p:nvSpPr>
          <p:cNvPr id="4" name="Marcador de número de diapositiva 3"/>
          <p:cNvSpPr>
            <a:spLocks noGrp="1"/>
          </p:cNvSpPr>
          <p:nvPr>
            <p:ph type="sldNum" sz="quarter" idx="10"/>
          </p:nvPr>
        </p:nvSpPr>
        <p:spPr/>
        <p:txBody>
          <a:bodyPr/>
          <a:lstStyle/>
          <a:p>
            <a:fld id="{7164BB97-DD02-7D44-8C56-7DD9EC09DF95}" type="slidenum">
              <a:rPr lang="es-ES" smtClean="0"/>
              <a:t>25</a:t>
            </a:fld>
            <a:endParaRPr lang="es-ES"/>
          </a:p>
        </p:txBody>
      </p:sp>
    </p:spTree>
    <p:extLst>
      <p:ext uri="{BB962C8B-B14F-4D97-AF65-F5344CB8AC3E}">
        <p14:creationId xmlns:p14="http://schemas.microsoft.com/office/powerpoint/2010/main" val="21561597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419" sz="1200" b="0" kern="1200" noProof="0" dirty="0">
                <a:solidFill>
                  <a:schemeClr val="tx1"/>
                </a:solidFill>
                <a:effectLst/>
                <a:latin typeface="+mn-lt"/>
                <a:ea typeface="+mn-ea"/>
                <a:cs typeface="+mn-cs"/>
              </a:rPr>
              <a:t>Los indicadores de calidad deben ser: </a:t>
            </a:r>
            <a:endParaRPr lang="es-419" noProof="0" dirty="0"/>
          </a:p>
          <a:p>
            <a:pPr marL="171450" indent="-171450">
              <a:buFont typeface="Arial" panose="020B0604020202020204" pitchFamily="34" charset="0"/>
              <a:buChar char="•"/>
            </a:pPr>
            <a:r>
              <a:rPr lang="es-419" sz="1200" b="1" kern="1200" noProof="0" dirty="0">
                <a:solidFill>
                  <a:schemeClr val="tx1"/>
                </a:solidFill>
                <a:effectLst/>
                <a:latin typeface="+mn-lt"/>
                <a:ea typeface="+mn-ea"/>
                <a:cs typeface="+mn-cs"/>
              </a:rPr>
              <a:t>Clínicamente válidos</a:t>
            </a:r>
            <a:r>
              <a:rPr lang="es-419" sz="1200" b="0" kern="1200" noProof="0" dirty="0">
                <a:solidFill>
                  <a:schemeClr val="tx1"/>
                </a:solidFill>
                <a:effectLst/>
                <a:latin typeface="+mn-lt"/>
                <a:ea typeface="+mn-ea"/>
                <a:cs typeface="+mn-cs"/>
              </a:rPr>
              <a:t>: de acuerdo con los conocimientos actuales de la literatura especializada, los conocimientos de los profesionales y la opinión de expertos. </a:t>
            </a:r>
            <a:endParaRPr lang="es-419" noProof="0" dirty="0"/>
          </a:p>
          <a:p>
            <a:pPr marL="171450" indent="-171450">
              <a:buFont typeface="Arial" panose="020B0604020202020204" pitchFamily="34" charset="0"/>
              <a:buChar char="•"/>
            </a:pPr>
            <a:r>
              <a:rPr lang="es-419" sz="1200" b="1" kern="1200" noProof="0" dirty="0">
                <a:solidFill>
                  <a:schemeClr val="tx1"/>
                </a:solidFill>
                <a:effectLst/>
                <a:latin typeface="+mn-lt"/>
                <a:ea typeface="+mn-ea"/>
                <a:cs typeface="+mn-cs"/>
              </a:rPr>
              <a:t>Relevantes</a:t>
            </a:r>
            <a:r>
              <a:rPr lang="es-419" sz="1200" b="0" kern="1200" noProof="0" dirty="0">
                <a:solidFill>
                  <a:schemeClr val="tx1"/>
                </a:solidFill>
                <a:effectLst/>
                <a:latin typeface="+mn-lt"/>
                <a:ea typeface="+mn-ea"/>
                <a:cs typeface="+mn-cs"/>
              </a:rPr>
              <a:t>: solo los indicadores necesarios. </a:t>
            </a:r>
            <a:endParaRPr lang="es-419" noProof="0" dirty="0"/>
          </a:p>
          <a:p>
            <a:pPr marL="171450" indent="-171450">
              <a:buFont typeface="Arial" panose="020B0604020202020204" pitchFamily="34" charset="0"/>
              <a:buChar char="•"/>
            </a:pPr>
            <a:r>
              <a:rPr lang="es-419" sz="1200" b="1" kern="1200" noProof="0" dirty="0">
                <a:solidFill>
                  <a:schemeClr val="tx1"/>
                </a:solidFill>
                <a:effectLst/>
                <a:latin typeface="+mn-lt"/>
                <a:ea typeface="+mn-ea"/>
                <a:cs typeface="+mn-cs"/>
              </a:rPr>
              <a:t>Eficientes</a:t>
            </a:r>
            <a:r>
              <a:rPr lang="es-419" sz="1200" b="0" kern="1200" noProof="0" dirty="0">
                <a:solidFill>
                  <a:schemeClr val="tx1"/>
                </a:solidFill>
                <a:effectLst/>
                <a:latin typeface="+mn-lt"/>
                <a:ea typeface="+mn-ea"/>
                <a:cs typeface="+mn-cs"/>
              </a:rPr>
              <a:t>: evitar duplicidades y tratar de que la recolección de la información se realice sin grandes esfuerzos. En la elaboración de indicadores de calidad se deben tener en cuenta los criterios, siendo estos el núcleo desde donde se inicia el proceso de diseño de los indicadores. </a:t>
            </a:r>
          </a:p>
          <a:p>
            <a:endParaRPr lang="es-419" sz="1200" b="0" kern="1200" noProof="0" dirty="0">
              <a:solidFill>
                <a:schemeClr val="tx1"/>
              </a:solidFill>
              <a:effectLst/>
              <a:latin typeface="+mn-lt"/>
              <a:ea typeface="+mn-ea"/>
              <a:cs typeface="+mn-cs"/>
            </a:endParaRPr>
          </a:p>
          <a:p>
            <a:r>
              <a:rPr lang="es-419" sz="1200" b="0" kern="1200" noProof="0" dirty="0">
                <a:solidFill>
                  <a:schemeClr val="tx1"/>
                </a:solidFill>
                <a:effectLst/>
                <a:latin typeface="+mn-lt"/>
                <a:ea typeface="+mn-ea"/>
                <a:cs typeface="+mn-cs"/>
              </a:rPr>
              <a:t>Leer la diapositiva.</a:t>
            </a:r>
            <a:endParaRPr lang="es-419" noProof="0" dirty="0"/>
          </a:p>
          <a:p>
            <a:endParaRPr lang="es-ES" dirty="0"/>
          </a:p>
        </p:txBody>
      </p:sp>
      <p:sp>
        <p:nvSpPr>
          <p:cNvPr id="4" name="Marcador de número de diapositiva 3"/>
          <p:cNvSpPr>
            <a:spLocks noGrp="1"/>
          </p:cNvSpPr>
          <p:nvPr>
            <p:ph type="sldNum" sz="quarter" idx="10"/>
          </p:nvPr>
        </p:nvSpPr>
        <p:spPr/>
        <p:txBody>
          <a:bodyPr/>
          <a:lstStyle/>
          <a:p>
            <a:fld id="{7164BB97-DD02-7D44-8C56-7DD9EC09DF95}" type="slidenum">
              <a:rPr lang="es-ES" smtClean="0"/>
              <a:t>26</a:t>
            </a:fld>
            <a:endParaRPr lang="es-ES"/>
          </a:p>
        </p:txBody>
      </p:sp>
    </p:spTree>
    <p:extLst>
      <p:ext uri="{BB962C8B-B14F-4D97-AF65-F5344CB8AC3E}">
        <p14:creationId xmlns:p14="http://schemas.microsoft.com/office/powerpoint/2010/main" val="129135207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p:txBody>
          <a:bodyPr/>
          <a:lstStyle/>
          <a:p>
            <a:pPr>
              <a:defRPr/>
            </a:pPr>
            <a:fld id="{3844599C-4A8B-5A4F-ABC7-DA9D56B66E7F}" type="slidenum">
              <a:rPr lang="pt-BR"/>
              <a:pPr>
                <a:defRPr/>
              </a:pPr>
              <a:t>27</a:t>
            </a:fld>
            <a:endParaRPr lang="pt-BR"/>
          </a:p>
        </p:txBody>
      </p:sp>
      <p:sp>
        <p:nvSpPr>
          <p:cNvPr id="130050"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130051" name="Rectangle 3"/>
          <p:cNvSpPr>
            <a:spLocks noGrp="1" noChangeArrowheads="1"/>
          </p:cNvSpPr>
          <p:nvPr>
            <p:ph type="body" idx="1"/>
          </p:nvPr>
        </p:nvSpPr>
        <p:spPr/>
        <p:txBody>
          <a:bodyPr/>
          <a:lstStyle/>
          <a:p>
            <a:pPr eaLnBrk="1" hangingPunct="1">
              <a:defRPr/>
            </a:pPr>
            <a:r>
              <a:rPr lang="es-419" noProof="0" dirty="0">
                <a:cs typeface="+mn-cs"/>
              </a:rPr>
              <a:t>Los indicadores de calidad se podrían dividir también en estos: indicación (pertinencia de la terapia); eficacia</a:t>
            </a:r>
            <a:r>
              <a:rPr lang="es-419" baseline="0" noProof="0" dirty="0">
                <a:cs typeface="+mn-cs"/>
              </a:rPr>
              <a:t> (capacidad de producir el efecto deseado al menor costo); efectividad (grado de cumplimiento de los objetivos); seguridad por el paciente (evita eventos adversos relacionados con la terapia nutricional); continuidad (indicadores que reflejen la continuidad de la terapia, satisfacción del paciente y su red de apoyo).</a:t>
            </a:r>
            <a:endParaRPr lang="es-419" noProof="0" dirty="0">
              <a:cs typeface="+mn-cs"/>
            </a:endParaRPr>
          </a:p>
        </p:txBody>
      </p:sp>
    </p:spTree>
    <p:extLst>
      <p:ext uri="{BB962C8B-B14F-4D97-AF65-F5344CB8AC3E}">
        <p14:creationId xmlns:p14="http://schemas.microsoft.com/office/powerpoint/2010/main" val="35888022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419" sz="1200" b="0" kern="1200" noProof="0" dirty="0">
                <a:solidFill>
                  <a:schemeClr val="tx1"/>
                </a:solidFill>
                <a:effectLst/>
                <a:latin typeface="+mn-lt"/>
                <a:ea typeface="+mn-ea"/>
                <a:cs typeface="+mn-cs"/>
              </a:rPr>
              <a:t>Durante la TN es posible que surjan problemas terapéuticos que pueden causar riesgos asociados con el deterioro en la calidad asistencial de esta terapéutica. </a:t>
            </a:r>
          </a:p>
          <a:p>
            <a:endParaRPr lang="es-419" noProof="0" dirty="0"/>
          </a:p>
          <a:p>
            <a:r>
              <a:rPr lang="es-419" sz="1200" b="0" kern="1200" noProof="0" dirty="0">
                <a:solidFill>
                  <a:schemeClr val="tx1"/>
                </a:solidFill>
                <a:effectLst/>
                <a:latin typeface="+mn-lt"/>
                <a:ea typeface="+mn-ea"/>
                <a:cs typeface="+mn-cs"/>
              </a:rPr>
              <a:t>A continuación se indican algunos ejemplos aplicables a la Terapia Nutricional: </a:t>
            </a:r>
          </a:p>
          <a:p>
            <a:pPr marL="171450" indent="-171450">
              <a:buFont typeface="Arial" panose="020B0604020202020204" pitchFamily="34" charset="0"/>
              <a:buChar char="•"/>
            </a:pPr>
            <a:r>
              <a:rPr lang="es-419" sz="1200" b="0" kern="1200" noProof="0" dirty="0">
                <a:solidFill>
                  <a:schemeClr val="tx1"/>
                </a:solidFill>
                <a:effectLst/>
                <a:latin typeface="+mn-lt"/>
                <a:ea typeface="+mn-ea"/>
                <a:cs typeface="+mn-cs"/>
              </a:rPr>
              <a:t>Desnutrición potencial o real sin recibir TN.</a:t>
            </a:r>
          </a:p>
          <a:p>
            <a:pPr marL="171450" indent="-171450">
              <a:buFont typeface="Arial" panose="020B0604020202020204" pitchFamily="34" charset="0"/>
              <a:buChar char="•"/>
            </a:pPr>
            <a:r>
              <a:rPr lang="es-419" sz="1200" b="0" kern="1200" noProof="0" dirty="0">
                <a:solidFill>
                  <a:schemeClr val="tx1"/>
                </a:solidFill>
                <a:effectLst/>
                <a:latin typeface="+mn-lt"/>
                <a:ea typeface="+mn-ea"/>
                <a:cs typeface="+mn-cs"/>
              </a:rPr>
              <a:t>Utilización de la TN sin estar indicada.</a:t>
            </a:r>
          </a:p>
          <a:p>
            <a:pPr marL="171450" indent="-171450">
              <a:buFont typeface="Arial" panose="020B0604020202020204" pitchFamily="34" charset="0"/>
              <a:buChar char="•"/>
            </a:pPr>
            <a:r>
              <a:rPr lang="es-419" sz="1200" b="0" kern="1200" noProof="0" dirty="0">
                <a:solidFill>
                  <a:schemeClr val="tx1"/>
                </a:solidFill>
                <a:effectLst/>
                <a:latin typeface="+mn-lt"/>
                <a:ea typeface="+mn-ea"/>
                <a:cs typeface="+mn-cs"/>
              </a:rPr>
              <a:t>Terapia nutricional inadecuada.</a:t>
            </a:r>
          </a:p>
          <a:p>
            <a:pPr marL="171450" marR="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s-419" sz="1200" b="0" kern="1200" noProof="0" dirty="0">
                <a:solidFill>
                  <a:schemeClr val="tx1"/>
                </a:solidFill>
                <a:effectLst/>
                <a:latin typeface="+mn-lt"/>
                <a:ea typeface="+mn-ea"/>
                <a:cs typeface="+mn-cs"/>
              </a:rPr>
              <a:t>Sobredosis o dosis </a:t>
            </a:r>
            <a:r>
              <a:rPr lang="es-419" sz="1200" b="0" kern="1200" noProof="0" dirty="0" err="1">
                <a:solidFill>
                  <a:schemeClr val="tx1"/>
                </a:solidFill>
                <a:effectLst/>
                <a:latin typeface="+mn-lt"/>
                <a:ea typeface="+mn-ea"/>
                <a:cs typeface="+mn-cs"/>
              </a:rPr>
              <a:t>subterapéuticas</a:t>
            </a:r>
            <a:r>
              <a:rPr lang="es-419" sz="1200" b="0" kern="1200" noProof="0" dirty="0">
                <a:solidFill>
                  <a:schemeClr val="tx1"/>
                </a:solidFill>
                <a:effectLst/>
                <a:latin typeface="+mn-lt"/>
                <a:ea typeface="+mn-ea"/>
                <a:cs typeface="+mn-cs"/>
              </a:rPr>
              <a:t> de nutrientes.</a:t>
            </a:r>
          </a:p>
          <a:p>
            <a:pPr marL="171450" indent="-171450">
              <a:buFont typeface="Arial" panose="020B0604020202020204" pitchFamily="34" charset="0"/>
              <a:buChar char="•"/>
            </a:pPr>
            <a:r>
              <a:rPr lang="es-419" sz="1200" b="0" kern="1200" noProof="0" dirty="0">
                <a:solidFill>
                  <a:schemeClr val="tx1"/>
                </a:solidFill>
                <a:effectLst/>
                <a:latin typeface="+mn-lt"/>
                <a:ea typeface="+mn-ea"/>
                <a:cs typeface="+mn-cs"/>
              </a:rPr>
              <a:t>Incumplimiento en los procesos: prescripción, elaboración, dispensación y administración.</a:t>
            </a:r>
          </a:p>
          <a:p>
            <a:pPr marL="171450" indent="-171450">
              <a:buFont typeface="Arial" panose="020B0604020202020204" pitchFamily="34" charset="0"/>
              <a:buChar char="•"/>
            </a:pPr>
            <a:r>
              <a:rPr lang="es-419" sz="1200" b="0" kern="1200" noProof="0" dirty="0">
                <a:solidFill>
                  <a:schemeClr val="tx1"/>
                </a:solidFill>
                <a:effectLst/>
                <a:latin typeface="+mn-lt"/>
                <a:ea typeface="+mn-ea"/>
                <a:cs typeface="+mn-cs"/>
              </a:rPr>
              <a:t>Interacciones y reacciones adversas. </a:t>
            </a:r>
          </a:p>
          <a:p>
            <a:br>
              <a:rPr lang="es-419" sz="1200" b="0" kern="1200" noProof="0" dirty="0">
                <a:solidFill>
                  <a:schemeClr val="tx1"/>
                </a:solidFill>
                <a:effectLst/>
                <a:latin typeface="+mn-lt"/>
                <a:ea typeface="+mn-ea"/>
                <a:cs typeface="+mn-cs"/>
              </a:rPr>
            </a:br>
            <a:br>
              <a:rPr lang="es-419" sz="1200" b="0" kern="1200" noProof="0" dirty="0">
                <a:solidFill>
                  <a:schemeClr val="tx1"/>
                </a:solidFill>
                <a:effectLst/>
                <a:latin typeface="+mn-lt"/>
                <a:ea typeface="+mn-ea"/>
                <a:cs typeface="+mn-cs"/>
              </a:rPr>
            </a:br>
            <a:br>
              <a:rPr lang="es-419" sz="1200" b="0" kern="1200" noProof="0" dirty="0">
                <a:solidFill>
                  <a:schemeClr val="tx1"/>
                </a:solidFill>
                <a:effectLst/>
                <a:latin typeface="+mn-lt"/>
                <a:ea typeface="+mn-ea"/>
                <a:cs typeface="+mn-cs"/>
              </a:rPr>
            </a:br>
            <a:endParaRPr lang="es-ES" dirty="0"/>
          </a:p>
        </p:txBody>
      </p:sp>
      <p:sp>
        <p:nvSpPr>
          <p:cNvPr id="4" name="Marcador de número de diapositiva 3"/>
          <p:cNvSpPr>
            <a:spLocks noGrp="1"/>
          </p:cNvSpPr>
          <p:nvPr>
            <p:ph type="sldNum" sz="quarter" idx="10"/>
          </p:nvPr>
        </p:nvSpPr>
        <p:spPr/>
        <p:txBody>
          <a:bodyPr/>
          <a:lstStyle/>
          <a:p>
            <a:fld id="{7164BB97-DD02-7D44-8C56-7DD9EC09DF95}" type="slidenum">
              <a:rPr lang="es-ES" smtClean="0"/>
              <a:t>28</a:t>
            </a:fld>
            <a:endParaRPr lang="es-ES"/>
          </a:p>
        </p:txBody>
      </p:sp>
    </p:spTree>
    <p:extLst>
      <p:ext uri="{BB962C8B-B14F-4D97-AF65-F5344CB8AC3E}">
        <p14:creationId xmlns:p14="http://schemas.microsoft.com/office/powerpoint/2010/main" val="256059182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sz="1200" b="0" kern="1200" dirty="0">
                <a:solidFill>
                  <a:schemeClr val="tx1"/>
                </a:solidFill>
                <a:effectLst/>
                <a:latin typeface="+mn-lt"/>
                <a:ea typeface="+mn-ea"/>
                <a:cs typeface="+mn-cs"/>
              </a:rPr>
              <a:t>Otros ejemplos</a:t>
            </a:r>
            <a:endParaRPr lang="es-ES" dirty="0"/>
          </a:p>
          <a:p>
            <a:endParaRPr lang="es-ES" dirty="0"/>
          </a:p>
        </p:txBody>
      </p:sp>
      <p:sp>
        <p:nvSpPr>
          <p:cNvPr id="4" name="Marcador de número de diapositiva 3"/>
          <p:cNvSpPr>
            <a:spLocks noGrp="1"/>
          </p:cNvSpPr>
          <p:nvPr>
            <p:ph type="sldNum" sz="quarter" idx="10"/>
          </p:nvPr>
        </p:nvSpPr>
        <p:spPr/>
        <p:txBody>
          <a:bodyPr/>
          <a:lstStyle/>
          <a:p>
            <a:fld id="{7164BB97-DD02-7D44-8C56-7DD9EC09DF95}" type="slidenum">
              <a:rPr lang="es-ES" smtClean="0"/>
              <a:t>29</a:t>
            </a:fld>
            <a:endParaRPr lang="es-ES"/>
          </a:p>
        </p:txBody>
      </p:sp>
    </p:spTree>
    <p:extLst>
      <p:ext uri="{BB962C8B-B14F-4D97-AF65-F5344CB8AC3E}">
        <p14:creationId xmlns:p14="http://schemas.microsoft.com/office/powerpoint/2010/main" val="25605918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419" sz="1200" b="0" kern="1200" noProof="0" dirty="0">
                <a:solidFill>
                  <a:schemeClr val="tx1"/>
                </a:solidFill>
                <a:effectLst/>
                <a:latin typeface="+mn-lt"/>
                <a:ea typeface="+mn-ea"/>
                <a:cs typeface="+mn-cs"/>
              </a:rPr>
              <a:t>Los objetivos de este capítulo son:</a:t>
            </a:r>
          </a:p>
          <a:p>
            <a:r>
              <a:rPr lang="es-419" sz="1200" b="0" kern="1200" noProof="0" dirty="0">
                <a:solidFill>
                  <a:schemeClr val="tx1"/>
                </a:solidFill>
                <a:effectLst/>
                <a:latin typeface="+mn-lt"/>
                <a:ea typeface="+mn-ea"/>
                <a:cs typeface="+mn-cs"/>
              </a:rPr>
              <a:t>• Identificar protocolos básicos para la valoración y seguimiento de los pacientes con TN a través de la monitoria de los parámetros clínicos, bioquímicos y antropométricos. </a:t>
            </a:r>
            <a:endParaRPr lang="es-419" noProof="0" dirty="0"/>
          </a:p>
          <a:p>
            <a:r>
              <a:rPr lang="es-419" sz="1200" b="0" kern="1200" noProof="0" dirty="0">
                <a:solidFill>
                  <a:schemeClr val="tx1"/>
                </a:solidFill>
                <a:effectLst/>
                <a:latin typeface="+mn-lt"/>
                <a:ea typeface="+mn-ea"/>
                <a:cs typeface="+mn-cs"/>
              </a:rPr>
              <a:t>• Definir las ventajas de establecer un Sistema de Gestión de la Calidad para la Terapia Nutricional. </a:t>
            </a:r>
            <a:endParaRPr lang="es-419" noProof="0" dirty="0"/>
          </a:p>
          <a:p>
            <a:r>
              <a:rPr lang="es-419" sz="1200" b="0" kern="1200" noProof="0" dirty="0">
                <a:solidFill>
                  <a:schemeClr val="tx1"/>
                </a:solidFill>
                <a:effectLst/>
                <a:latin typeface="+mn-lt"/>
                <a:ea typeface="+mn-ea"/>
                <a:cs typeface="+mn-cs"/>
              </a:rPr>
              <a:t>• Seleccionar criterios, estándares e indicadores para evaluar y medir los procesos y resultados de la TN. </a:t>
            </a:r>
          </a:p>
          <a:p>
            <a:endParaRPr lang="es-419" noProof="0" dirty="0"/>
          </a:p>
          <a:p>
            <a:r>
              <a:rPr lang="es-419" sz="1200" b="0" kern="1200" noProof="0" dirty="0">
                <a:solidFill>
                  <a:schemeClr val="tx1"/>
                </a:solidFill>
                <a:effectLst/>
                <a:latin typeface="+mn-lt"/>
                <a:ea typeface="+mn-ea"/>
                <a:cs typeface="+mn-cs"/>
              </a:rPr>
              <a:t>Hacer énfasis en que uno de los objetivos más importantes es promover la seguridad del paciente, del profesional de salud y de la institución. </a:t>
            </a:r>
            <a:endParaRPr lang="es-419" noProof="0" dirty="0"/>
          </a:p>
          <a:p>
            <a:endParaRPr lang="es-ES" dirty="0"/>
          </a:p>
        </p:txBody>
      </p:sp>
      <p:sp>
        <p:nvSpPr>
          <p:cNvPr id="4" name="Marcador de número de diapositiva 3"/>
          <p:cNvSpPr>
            <a:spLocks noGrp="1"/>
          </p:cNvSpPr>
          <p:nvPr>
            <p:ph type="sldNum" sz="quarter" idx="10"/>
          </p:nvPr>
        </p:nvSpPr>
        <p:spPr/>
        <p:txBody>
          <a:bodyPr/>
          <a:lstStyle/>
          <a:p>
            <a:fld id="{7164BB97-DD02-7D44-8C56-7DD9EC09DF95}" type="slidenum">
              <a:rPr lang="es-ES" smtClean="0"/>
              <a:t>2</a:t>
            </a:fld>
            <a:endParaRPr lang="es-ES"/>
          </a:p>
        </p:txBody>
      </p:sp>
    </p:spTree>
    <p:extLst>
      <p:ext uri="{BB962C8B-B14F-4D97-AF65-F5344CB8AC3E}">
        <p14:creationId xmlns:p14="http://schemas.microsoft.com/office/powerpoint/2010/main" val="131429751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419" sz="1200" b="0" kern="1200" noProof="0" dirty="0">
                <a:solidFill>
                  <a:schemeClr val="tx1"/>
                </a:solidFill>
                <a:effectLst/>
                <a:latin typeface="+mn-lt"/>
                <a:ea typeface="+mn-ea"/>
                <a:cs typeface="+mn-cs"/>
              </a:rPr>
              <a:t>Como conclusiones: </a:t>
            </a:r>
            <a:endParaRPr lang="es-419" noProof="0" dirty="0"/>
          </a:p>
          <a:p>
            <a:pPr marL="171450" indent="-171450">
              <a:buFont typeface="Arial" panose="020B0604020202020204" pitchFamily="34" charset="0"/>
              <a:buChar char="•"/>
            </a:pPr>
            <a:r>
              <a:rPr lang="es-419" sz="1200" b="0" kern="1200" noProof="0" dirty="0">
                <a:solidFill>
                  <a:schemeClr val="tx1"/>
                </a:solidFill>
                <a:effectLst/>
                <a:latin typeface="+mn-lt"/>
                <a:ea typeface="+mn-ea"/>
                <a:cs typeface="+mn-cs"/>
              </a:rPr>
              <a:t>La monitoria metabólica del paciente con TN implica establecer normas y protocolos para la evaluación antropométrica, bioquímica y clínica. </a:t>
            </a:r>
            <a:endParaRPr lang="es-419" noProof="0" dirty="0"/>
          </a:p>
          <a:p>
            <a:pPr marL="171450" indent="-171450">
              <a:buFont typeface="Arial" panose="020B0604020202020204" pitchFamily="34" charset="0"/>
              <a:buChar char="•"/>
            </a:pPr>
            <a:r>
              <a:rPr lang="es-419" sz="1200" b="0" kern="1200" noProof="0" dirty="0">
                <a:solidFill>
                  <a:schemeClr val="tx1"/>
                </a:solidFill>
                <a:effectLst/>
                <a:latin typeface="+mn-lt"/>
                <a:ea typeface="+mn-ea"/>
                <a:cs typeface="+mn-cs"/>
              </a:rPr>
              <a:t>La implementación de un Sistema de Gestión de la Calidad es tarea del equipo de TN que permite, normalizar los procesos de trabajo y detectar en forma precoz las desviaciones. </a:t>
            </a:r>
            <a:endParaRPr lang="es-419" noProof="0" dirty="0"/>
          </a:p>
          <a:p>
            <a:pPr marL="171450" indent="-171450">
              <a:buFont typeface="Arial" panose="020B0604020202020204" pitchFamily="34" charset="0"/>
              <a:buChar char="•"/>
            </a:pPr>
            <a:r>
              <a:rPr lang="es-419" sz="1200" b="0" kern="1200" noProof="0" dirty="0">
                <a:solidFill>
                  <a:schemeClr val="tx1"/>
                </a:solidFill>
                <a:effectLst/>
                <a:latin typeface="+mn-lt"/>
                <a:ea typeface="+mn-ea"/>
                <a:cs typeface="+mn-cs"/>
              </a:rPr>
              <a:t>Es importante la selección de criterios e indicadores a fin de evaluar los procesos y los resultados de la TN, y aplicar los cambios que conduzcan a la mejora continua de la calidad. </a:t>
            </a:r>
            <a:endParaRPr lang="es-419" noProof="0" dirty="0"/>
          </a:p>
        </p:txBody>
      </p:sp>
      <p:sp>
        <p:nvSpPr>
          <p:cNvPr id="4" name="Marcador de número de diapositiva 3"/>
          <p:cNvSpPr>
            <a:spLocks noGrp="1"/>
          </p:cNvSpPr>
          <p:nvPr>
            <p:ph type="sldNum" sz="quarter" idx="10"/>
          </p:nvPr>
        </p:nvSpPr>
        <p:spPr/>
        <p:txBody>
          <a:bodyPr/>
          <a:lstStyle/>
          <a:p>
            <a:fld id="{7164BB97-DD02-7D44-8C56-7DD9EC09DF95}" type="slidenum">
              <a:rPr lang="es-ES" smtClean="0"/>
              <a:t>30</a:t>
            </a:fld>
            <a:endParaRPr lang="es-ES"/>
          </a:p>
        </p:txBody>
      </p:sp>
    </p:spTree>
    <p:extLst>
      <p:ext uri="{BB962C8B-B14F-4D97-AF65-F5344CB8AC3E}">
        <p14:creationId xmlns:p14="http://schemas.microsoft.com/office/powerpoint/2010/main" val="28125745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419" sz="1200" b="0" kern="1200" noProof="0" dirty="0">
                <a:solidFill>
                  <a:schemeClr val="tx1"/>
                </a:solidFill>
                <a:effectLst/>
                <a:latin typeface="+mn-lt"/>
                <a:ea typeface="+mn-ea"/>
                <a:cs typeface="+mn-cs"/>
              </a:rPr>
              <a:t>La literatura evidencia un elevado riesgo de complicaciones metabólicas asociadas al uso de la TN, lo que hace que debamos considerar al paciente con soporte</a:t>
            </a:r>
            <a:r>
              <a:rPr lang="es-419" sz="1200" b="0" kern="1200" baseline="0" noProof="0" dirty="0">
                <a:solidFill>
                  <a:schemeClr val="tx1"/>
                </a:solidFill>
                <a:effectLst/>
                <a:latin typeface="+mn-lt"/>
                <a:ea typeface="+mn-ea"/>
                <a:cs typeface="+mn-cs"/>
              </a:rPr>
              <a:t> nutricional</a:t>
            </a:r>
            <a:r>
              <a:rPr lang="es-419" sz="1200" b="0" kern="1200" noProof="0" dirty="0">
                <a:solidFill>
                  <a:schemeClr val="tx1"/>
                </a:solidFill>
                <a:effectLst/>
                <a:latin typeface="+mn-lt"/>
                <a:ea typeface="+mn-ea"/>
                <a:cs typeface="+mn-cs"/>
              </a:rPr>
              <a:t> como un paciente de alto riesgo. El difícil manejo del paciente con alimentación por vías</a:t>
            </a:r>
            <a:r>
              <a:rPr lang="es-419" sz="1200" b="0" kern="1200" baseline="0" noProof="0" dirty="0">
                <a:solidFill>
                  <a:schemeClr val="tx1"/>
                </a:solidFill>
                <a:effectLst/>
                <a:latin typeface="+mn-lt"/>
                <a:ea typeface="+mn-ea"/>
                <a:cs typeface="+mn-cs"/>
              </a:rPr>
              <a:t> alternas </a:t>
            </a:r>
            <a:r>
              <a:rPr lang="es-419" sz="1200" b="0" kern="1200" noProof="0" dirty="0">
                <a:solidFill>
                  <a:schemeClr val="tx1"/>
                </a:solidFill>
                <a:effectLst/>
                <a:latin typeface="+mn-lt"/>
                <a:ea typeface="+mn-ea"/>
                <a:cs typeface="+mn-cs"/>
              </a:rPr>
              <a:t>y la complejidad del tratamiento hace necesaria la existencia y aplicación de guías de práctica clínica y estandarización de procesos que nos sitúe en la búsqueda de una atención eficiente, segura y de calidad, de manera que se minimicen los riesgos y se obtengan los beneficios esperados. </a:t>
            </a:r>
          </a:p>
          <a:p>
            <a:pPr marL="0" marR="0" indent="0" algn="l" defTabSz="457200" rtl="0" eaLnBrk="1" fontAlgn="auto" latinLnBrk="0" hangingPunct="1">
              <a:lnSpc>
                <a:spcPct val="100000"/>
              </a:lnSpc>
              <a:spcBef>
                <a:spcPts val="0"/>
              </a:spcBef>
              <a:spcAft>
                <a:spcPts val="0"/>
              </a:spcAft>
              <a:buClrTx/>
              <a:buSzTx/>
              <a:buFontTx/>
              <a:buNone/>
              <a:tabLst/>
              <a:defRPr/>
            </a:pPr>
            <a:endParaRPr lang="es-419" sz="1200" b="0" kern="1200" noProof="0" dirty="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s-419" sz="1200" b="0" kern="1200" noProof="0" dirty="0">
                <a:solidFill>
                  <a:schemeClr val="tx1"/>
                </a:solidFill>
                <a:effectLst/>
                <a:latin typeface="+mn-lt"/>
                <a:ea typeface="+mn-ea"/>
                <a:cs typeface="+mn-cs"/>
              </a:rPr>
              <a:t>La gestión de seguridad hospitalaria se define como el conjunto de normas, herramientas y procedimientos que buscan reducir, controlar riesgos y peligros, prevenir eventos adversos, accidentes, daños y mantener las condiciones de seguridad y de confort a los pacientes, familiares y personal de salud (Kern &amp; Jerónimo, 2009). </a:t>
            </a:r>
          </a:p>
          <a:p>
            <a:pPr marL="0" marR="0" indent="0" algn="l" defTabSz="457200" rtl="0" eaLnBrk="1" fontAlgn="auto" latinLnBrk="0" hangingPunct="1">
              <a:lnSpc>
                <a:spcPct val="100000"/>
              </a:lnSpc>
              <a:spcBef>
                <a:spcPts val="0"/>
              </a:spcBef>
              <a:spcAft>
                <a:spcPts val="0"/>
              </a:spcAft>
              <a:buClrTx/>
              <a:buSzTx/>
              <a:buFontTx/>
              <a:buNone/>
              <a:tabLst/>
              <a:defRPr/>
            </a:pPr>
            <a:endParaRPr lang="es-419" sz="1200" b="0" kern="1200" noProof="0" dirty="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s-419" sz="1200" b="0" kern="1200" noProof="0" dirty="0">
                <a:solidFill>
                  <a:schemeClr val="tx1"/>
                </a:solidFill>
                <a:effectLst/>
                <a:latin typeface="+mn-lt"/>
                <a:ea typeface="+mn-ea"/>
                <a:cs typeface="+mn-cs"/>
              </a:rPr>
              <a:t>Uno de los aspectos importantes en la actualidad es la Gestión de Riesgos, norma de obligatorio cumplimiento en varios países, forma parte de una buena administración y gerencia corporativa. Es un proceso compuesto por etapas, que posibilita la mejora continua y facilita la toma de decisiones, puede aplicarse en diferentes niveles, estratégico, táctico y operacional, a proyectos específicos o para </a:t>
            </a:r>
            <a:r>
              <a:rPr lang="es-419" sz="1200" b="0" kern="1200" noProof="0" dirty="0" err="1">
                <a:solidFill>
                  <a:schemeClr val="tx1"/>
                </a:solidFill>
                <a:effectLst/>
                <a:latin typeface="+mn-lt"/>
                <a:ea typeface="+mn-ea"/>
                <a:cs typeface="+mn-cs"/>
              </a:rPr>
              <a:t>gerenciar</a:t>
            </a:r>
            <a:r>
              <a:rPr lang="es-419" sz="1200" b="0" kern="1200" noProof="0" dirty="0">
                <a:solidFill>
                  <a:schemeClr val="tx1"/>
                </a:solidFill>
                <a:effectLst/>
                <a:latin typeface="+mn-lt"/>
                <a:ea typeface="+mn-ea"/>
                <a:cs typeface="+mn-cs"/>
              </a:rPr>
              <a:t> áreas de riesgo conocido, como la asistencia nutricional. La implementación de un Sistema de Gestión de la Calidad en la Terapia Nutricional tiene como objetivos primordiales: favorecer la integración del equipo, disminuir los costos, mejorar la productividad de la organización, permitir un mejor cuidado al paciente y contribuir a lograr una mejor calidad de vida de la población asistida.</a:t>
            </a:r>
            <a:endParaRPr lang="es-419" noProof="0" dirty="0"/>
          </a:p>
          <a:p>
            <a:endParaRPr lang="es-ES" dirty="0"/>
          </a:p>
        </p:txBody>
      </p:sp>
      <p:sp>
        <p:nvSpPr>
          <p:cNvPr id="4" name="Marcador de número de diapositiva 3"/>
          <p:cNvSpPr>
            <a:spLocks noGrp="1"/>
          </p:cNvSpPr>
          <p:nvPr>
            <p:ph type="sldNum" sz="quarter" idx="10"/>
          </p:nvPr>
        </p:nvSpPr>
        <p:spPr/>
        <p:txBody>
          <a:bodyPr/>
          <a:lstStyle/>
          <a:p>
            <a:fld id="{7164BB97-DD02-7D44-8C56-7DD9EC09DF95}" type="slidenum">
              <a:rPr lang="es-ES" smtClean="0"/>
              <a:t>3</a:t>
            </a:fld>
            <a:endParaRPr lang="es-ES"/>
          </a:p>
        </p:txBody>
      </p:sp>
    </p:spTree>
    <p:extLst>
      <p:ext uri="{BB962C8B-B14F-4D97-AF65-F5344CB8AC3E}">
        <p14:creationId xmlns:p14="http://schemas.microsoft.com/office/powerpoint/2010/main" val="22897036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419" sz="1200" b="0" kern="1200" noProof="0" dirty="0">
                <a:solidFill>
                  <a:schemeClr val="tx1"/>
                </a:solidFill>
                <a:effectLst/>
                <a:latin typeface="+mn-lt"/>
                <a:ea typeface="+mn-ea"/>
                <a:cs typeface="+mn-cs"/>
              </a:rPr>
              <a:t>La literatura evidencia un elevado riesgo de complicaciones metabólicas asociadas al uso de la TN, lo que hace que debamos considerar al paciente con soporte</a:t>
            </a:r>
            <a:r>
              <a:rPr lang="es-419" sz="1200" b="0" kern="1200" baseline="0" noProof="0" dirty="0">
                <a:solidFill>
                  <a:schemeClr val="tx1"/>
                </a:solidFill>
                <a:effectLst/>
                <a:latin typeface="+mn-lt"/>
                <a:ea typeface="+mn-ea"/>
                <a:cs typeface="+mn-cs"/>
              </a:rPr>
              <a:t> nutricional</a:t>
            </a:r>
            <a:r>
              <a:rPr lang="es-419" sz="1200" b="0" kern="1200" noProof="0" dirty="0">
                <a:solidFill>
                  <a:schemeClr val="tx1"/>
                </a:solidFill>
                <a:effectLst/>
                <a:latin typeface="+mn-lt"/>
                <a:ea typeface="+mn-ea"/>
                <a:cs typeface="+mn-cs"/>
              </a:rPr>
              <a:t> como un paciente de alto riesgo. El difícil manejo del paciente con alimentación por vías</a:t>
            </a:r>
            <a:r>
              <a:rPr lang="es-419" sz="1200" b="0" kern="1200" baseline="0" noProof="0" dirty="0">
                <a:solidFill>
                  <a:schemeClr val="tx1"/>
                </a:solidFill>
                <a:effectLst/>
                <a:latin typeface="+mn-lt"/>
                <a:ea typeface="+mn-ea"/>
                <a:cs typeface="+mn-cs"/>
              </a:rPr>
              <a:t> alternas </a:t>
            </a:r>
            <a:r>
              <a:rPr lang="es-419" sz="1200" b="0" kern="1200" noProof="0" dirty="0">
                <a:solidFill>
                  <a:schemeClr val="tx1"/>
                </a:solidFill>
                <a:effectLst/>
                <a:latin typeface="+mn-lt"/>
                <a:ea typeface="+mn-ea"/>
                <a:cs typeface="+mn-cs"/>
              </a:rPr>
              <a:t>y la complejidad del tratamiento hace necesaria la existencia y aplicación de guías de práctica clínica y estandarización de procesos que nos sitúe en la búsqueda de una atención eficiente, segura y de calidad, de manera que se minimicen los riesgos y se obtengan los beneficios esperados. La gestión de seguridad hospitalaria se define como el conjunto de normas, herramientas y procedimientos que buscan reducir, controlar riesgos y peligros, prevenir eventos adversos, accidentes, daños y mantener las condiciones de seguridad y de confort a los pacientes, familiares y personal de salud (Kern &amp; Jerónimo, 2009). </a:t>
            </a:r>
          </a:p>
          <a:p>
            <a:pPr marL="0" marR="0" indent="0" algn="l" defTabSz="457200" rtl="0" eaLnBrk="1" fontAlgn="auto" latinLnBrk="0" hangingPunct="1">
              <a:lnSpc>
                <a:spcPct val="100000"/>
              </a:lnSpc>
              <a:spcBef>
                <a:spcPts val="0"/>
              </a:spcBef>
              <a:spcAft>
                <a:spcPts val="0"/>
              </a:spcAft>
              <a:buClrTx/>
              <a:buSzTx/>
              <a:buFontTx/>
              <a:buNone/>
              <a:tabLst/>
              <a:defRPr/>
            </a:pPr>
            <a:endParaRPr lang="es-419" sz="1200" b="0" kern="1200" noProof="0" dirty="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s-419" sz="1200" b="0" kern="1200" noProof="0" dirty="0">
                <a:solidFill>
                  <a:schemeClr val="tx1"/>
                </a:solidFill>
                <a:effectLst/>
                <a:latin typeface="+mn-lt"/>
                <a:ea typeface="+mn-ea"/>
                <a:cs typeface="+mn-cs"/>
              </a:rPr>
              <a:t>Uno de los aspectos importantes en la actualidad es la Gestión de Riesgos, norma de obligatorio cumplimiento en varios países, forma parte de una buena administración y gerencia corporativa. Es un proceso compuesto por etapas, que posibilita la mejora continua y facilita la toma de decisiones, puede aplicarse en diferentes niveles, estratégico, táctico y operacional, a proyectos específicos o para gerenciar áreas de riesgo conocido, como la asistencia nutricional. </a:t>
            </a:r>
          </a:p>
          <a:p>
            <a:pPr marL="0" marR="0" indent="0" algn="l" defTabSz="457200" rtl="0" eaLnBrk="1" fontAlgn="auto" latinLnBrk="0" hangingPunct="1">
              <a:lnSpc>
                <a:spcPct val="100000"/>
              </a:lnSpc>
              <a:spcBef>
                <a:spcPts val="0"/>
              </a:spcBef>
              <a:spcAft>
                <a:spcPts val="0"/>
              </a:spcAft>
              <a:buClrTx/>
              <a:buSzTx/>
              <a:buFontTx/>
              <a:buNone/>
              <a:tabLst/>
              <a:defRPr/>
            </a:pPr>
            <a:endParaRPr lang="es-419" sz="1200" b="0" kern="1200" noProof="0" dirty="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s-419" sz="1200" b="0" kern="1200" noProof="0" dirty="0">
                <a:solidFill>
                  <a:schemeClr val="tx1"/>
                </a:solidFill>
                <a:effectLst/>
                <a:latin typeface="+mn-lt"/>
                <a:ea typeface="+mn-ea"/>
                <a:cs typeface="+mn-cs"/>
              </a:rPr>
              <a:t>La implementación de un Sistema de Gestión de la Calidad en la Terapia Nutricional tiene como objetivos primordiales: favorecer la integración del equipo, disminuir los costos, mejorar la productividad de la organización, permitir un mejor cuidado al paciente y contribuir a lograr una mejor calidad de vida de la población asistida.</a:t>
            </a:r>
            <a:endParaRPr lang="es-419" noProof="0" dirty="0"/>
          </a:p>
          <a:p>
            <a:endParaRPr lang="es-ES" dirty="0"/>
          </a:p>
        </p:txBody>
      </p:sp>
      <p:sp>
        <p:nvSpPr>
          <p:cNvPr id="4" name="Marcador de número de diapositiva 3"/>
          <p:cNvSpPr>
            <a:spLocks noGrp="1"/>
          </p:cNvSpPr>
          <p:nvPr>
            <p:ph type="sldNum" sz="quarter" idx="10"/>
          </p:nvPr>
        </p:nvSpPr>
        <p:spPr/>
        <p:txBody>
          <a:bodyPr/>
          <a:lstStyle/>
          <a:p>
            <a:fld id="{7164BB97-DD02-7D44-8C56-7DD9EC09DF95}" type="slidenum">
              <a:rPr lang="es-ES" smtClean="0"/>
              <a:t>4</a:t>
            </a:fld>
            <a:endParaRPr lang="es-ES"/>
          </a:p>
        </p:txBody>
      </p:sp>
    </p:spTree>
    <p:extLst>
      <p:ext uri="{BB962C8B-B14F-4D97-AF65-F5344CB8AC3E}">
        <p14:creationId xmlns:p14="http://schemas.microsoft.com/office/powerpoint/2010/main" val="22897036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419" sz="1200" b="0" kern="1200" noProof="0" dirty="0">
                <a:solidFill>
                  <a:schemeClr val="tx1"/>
                </a:solidFill>
                <a:effectLst/>
                <a:latin typeface="+mn-lt"/>
                <a:ea typeface="+mn-ea"/>
                <a:cs typeface="+mn-cs"/>
              </a:rPr>
              <a:t>La TN es una terapéutica que aporta nuevas perspectivas en la gestión de los sistemas sanitarios y debe estar centrada en la atención del paciente. Esta filosofía de trabajo necesita estrategias para: mejorar la selección de los pacientes, aplicar procesos más costo-efectivos y reducir la morbilidad a través del cuidado nutricional. Es importante además, validar la TN en forma continua en función de los resultados clínicos y económicos obtenidos mediante un Sistema de Gestión de la Calidad. Cada centro asistencial deberá establecer sus propios criterios e indicadores, de acuerdo con sus posibilidades tecnológicas, humanas y económicas. </a:t>
            </a:r>
          </a:p>
          <a:p>
            <a:endParaRPr lang="es-419" noProof="0" dirty="0"/>
          </a:p>
          <a:p>
            <a:r>
              <a:rPr lang="es-419" sz="1200" b="0" kern="1200" noProof="0" dirty="0">
                <a:solidFill>
                  <a:schemeClr val="tx1"/>
                </a:solidFill>
                <a:effectLst/>
                <a:latin typeface="+mn-lt"/>
                <a:ea typeface="+mn-ea"/>
                <a:cs typeface="+mn-cs"/>
              </a:rPr>
              <a:t>Los valores de los estándares provienen de las siguientes fuentes:</a:t>
            </a:r>
            <a:br>
              <a:rPr lang="es-419" sz="1200" b="0" kern="1200" noProof="0" dirty="0">
                <a:solidFill>
                  <a:schemeClr val="tx1"/>
                </a:solidFill>
                <a:effectLst/>
                <a:latin typeface="+mn-lt"/>
                <a:ea typeface="+mn-ea"/>
                <a:cs typeface="+mn-cs"/>
              </a:rPr>
            </a:br>
            <a:r>
              <a:rPr lang="es-419" sz="1200" b="0" kern="1200" noProof="0" dirty="0">
                <a:solidFill>
                  <a:schemeClr val="tx1"/>
                </a:solidFill>
                <a:effectLst/>
                <a:latin typeface="+mn-lt"/>
                <a:ea typeface="+mn-ea"/>
                <a:cs typeface="+mn-cs"/>
              </a:rPr>
              <a:t>• Normativas legales.</a:t>
            </a:r>
            <a:br>
              <a:rPr lang="es-419" sz="1200" b="0" kern="1200" noProof="0" dirty="0">
                <a:solidFill>
                  <a:schemeClr val="tx1"/>
                </a:solidFill>
                <a:effectLst/>
                <a:latin typeface="+mn-lt"/>
                <a:ea typeface="+mn-ea"/>
                <a:cs typeface="+mn-cs"/>
              </a:rPr>
            </a:br>
            <a:r>
              <a:rPr lang="es-419" sz="1200" b="0" kern="1200" noProof="0" dirty="0">
                <a:solidFill>
                  <a:schemeClr val="tx1"/>
                </a:solidFill>
                <a:effectLst/>
                <a:latin typeface="+mn-lt"/>
                <a:ea typeface="+mn-ea"/>
                <a:cs typeface="+mn-cs"/>
              </a:rPr>
              <a:t>• Códigos éticos y deontológicos. </a:t>
            </a:r>
            <a:endParaRPr lang="es-419" noProof="0" dirty="0"/>
          </a:p>
          <a:p>
            <a:r>
              <a:rPr lang="es-419" sz="1200" b="0" kern="1200" noProof="0" dirty="0">
                <a:solidFill>
                  <a:schemeClr val="tx1"/>
                </a:solidFill>
                <a:effectLst/>
                <a:latin typeface="+mn-lt"/>
                <a:ea typeface="+mn-ea"/>
                <a:cs typeface="+mn-cs"/>
              </a:rPr>
              <a:t>• Protocolos asistenciales. </a:t>
            </a:r>
          </a:p>
          <a:p>
            <a:r>
              <a:rPr lang="es-419" sz="1200" b="0" kern="1200" noProof="0" dirty="0">
                <a:solidFill>
                  <a:schemeClr val="tx1"/>
                </a:solidFill>
                <a:effectLst/>
                <a:latin typeface="+mn-lt"/>
                <a:ea typeface="+mn-ea"/>
                <a:cs typeface="+mn-cs"/>
              </a:rPr>
              <a:t>• Literatura científica.</a:t>
            </a:r>
            <a:br>
              <a:rPr lang="es-419" sz="1200" b="0" kern="1200" noProof="0" dirty="0">
                <a:solidFill>
                  <a:schemeClr val="tx1"/>
                </a:solidFill>
                <a:effectLst/>
                <a:latin typeface="+mn-lt"/>
                <a:ea typeface="+mn-ea"/>
                <a:cs typeface="+mn-cs"/>
              </a:rPr>
            </a:br>
            <a:r>
              <a:rPr lang="es-419" sz="1200" b="0" kern="1200" noProof="0" dirty="0">
                <a:solidFill>
                  <a:schemeClr val="tx1"/>
                </a:solidFill>
                <a:effectLst/>
                <a:latin typeface="+mn-lt"/>
                <a:ea typeface="+mn-ea"/>
                <a:cs typeface="+mn-cs"/>
              </a:rPr>
              <a:t>• Opinión de expertos.</a:t>
            </a:r>
            <a:br>
              <a:rPr lang="es-419" sz="1200" b="0" kern="1200" noProof="0" dirty="0">
                <a:solidFill>
                  <a:schemeClr val="tx1"/>
                </a:solidFill>
                <a:effectLst/>
                <a:latin typeface="+mn-lt"/>
                <a:ea typeface="+mn-ea"/>
                <a:cs typeface="+mn-cs"/>
              </a:rPr>
            </a:br>
            <a:r>
              <a:rPr lang="es-419" sz="1200" b="0" kern="1200" noProof="0" dirty="0">
                <a:solidFill>
                  <a:schemeClr val="tx1"/>
                </a:solidFill>
                <a:effectLst/>
                <a:latin typeface="+mn-lt"/>
                <a:ea typeface="+mn-ea"/>
                <a:cs typeface="+mn-cs"/>
              </a:rPr>
              <a:t>• Práctica prevalente. </a:t>
            </a:r>
            <a:endParaRPr lang="es-419" noProof="0" dirty="0"/>
          </a:p>
          <a:p>
            <a:r>
              <a:rPr lang="es-419" sz="1200" b="0" kern="1200" noProof="0" dirty="0">
                <a:solidFill>
                  <a:schemeClr val="tx1"/>
                </a:solidFill>
                <a:effectLst/>
                <a:latin typeface="+mn-lt"/>
                <a:ea typeface="+mn-ea"/>
                <a:cs typeface="+mn-cs"/>
              </a:rPr>
              <a:t>• Prácticas de profesionales o instituciones líderes.</a:t>
            </a:r>
            <a:endParaRPr lang="es-419" noProof="0" dirty="0"/>
          </a:p>
          <a:p>
            <a:endParaRPr lang="es-ES" dirty="0"/>
          </a:p>
        </p:txBody>
      </p:sp>
      <p:sp>
        <p:nvSpPr>
          <p:cNvPr id="4" name="Marcador de número de diapositiva 3"/>
          <p:cNvSpPr>
            <a:spLocks noGrp="1"/>
          </p:cNvSpPr>
          <p:nvPr>
            <p:ph type="sldNum" sz="quarter" idx="10"/>
          </p:nvPr>
        </p:nvSpPr>
        <p:spPr/>
        <p:txBody>
          <a:bodyPr/>
          <a:lstStyle/>
          <a:p>
            <a:fld id="{7164BB97-DD02-7D44-8C56-7DD9EC09DF95}" type="slidenum">
              <a:rPr lang="es-ES" smtClean="0"/>
              <a:t>5</a:t>
            </a:fld>
            <a:endParaRPr lang="es-ES"/>
          </a:p>
        </p:txBody>
      </p:sp>
    </p:spTree>
    <p:extLst>
      <p:ext uri="{BB962C8B-B14F-4D97-AF65-F5344CB8AC3E}">
        <p14:creationId xmlns:p14="http://schemas.microsoft.com/office/powerpoint/2010/main" val="22897036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419" sz="1200" b="0" kern="1200" noProof="0" dirty="0">
                <a:solidFill>
                  <a:schemeClr val="tx1"/>
                </a:solidFill>
                <a:effectLst/>
                <a:latin typeface="+mn-lt"/>
                <a:ea typeface="+mn-ea"/>
                <a:cs typeface="+mn-cs"/>
              </a:rPr>
              <a:t>Sistema de gestión de la calidad: certificación para establecer un Sistema de Gestión de Calidad, primero se debe realizar un diagnóstico de la organización con la finalidad de estudiar las fortalezas y debilidades, así como las oportunidades y amenazas; por último se indican los posibles aspectos por mejorar. Durante la realización del diagnóstico de calidad de una institución, servicio o empresa se determinan los objetivos que desea alcanzar el equipo, se analiza la situación actual y se proyecta la situación futura. </a:t>
            </a:r>
          </a:p>
          <a:p>
            <a:endParaRPr lang="es-419" noProof="0" dirty="0"/>
          </a:p>
          <a:p>
            <a:r>
              <a:rPr lang="es-419" sz="1200" b="0" kern="1200" noProof="0" dirty="0">
                <a:solidFill>
                  <a:schemeClr val="tx1"/>
                </a:solidFill>
                <a:effectLst/>
                <a:latin typeface="+mn-lt"/>
                <a:ea typeface="+mn-ea"/>
                <a:cs typeface="+mn-cs"/>
              </a:rPr>
              <a:t>Se establece la visión y misión, se analizan y rehacen los procedimientos, instructivos y anexos de cada uno de los procesos para llegar a la certificación del sistema a través de un organismo responsable de la certificación de instituciones sanitarias. </a:t>
            </a:r>
            <a:endParaRPr lang="es-419" noProof="0" dirty="0"/>
          </a:p>
          <a:p>
            <a:endParaRPr lang="es-419" sz="1200" b="0" kern="1200" noProof="0" dirty="0">
              <a:solidFill>
                <a:schemeClr val="tx1"/>
              </a:solidFill>
              <a:effectLst/>
              <a:latin typeface="+mn-lt"/>
              <a:ea typeface="+mn-ea"/>
              <a:cs typeface="+mn-cs"/>
            </a:endParaRPr>
          </a:p>
          <a:p>
            <a:r>
              <a:rPr lang="es-419" sz="1200" b="0" kern="1200" noProof="0" dirty="0">
                <a:solidFill>
                  <a:schemeClr val="tx1"/>
                </a:solidFill>
                <a:effectLst/>
                <a:latin typeface="+mn-lt"/>
                <a:ea typeface="+mn-ea"/>
                <a:cs typeface="+mn-cs"/>
              </a:rPr>
              <a:t>El proceso de certificación del Sistema de Gestión de Calidad incluye una serie de pasos a seguir: se planean los procesos, se ponen en marcha, se realiza el control interno, se efectúa la revisión por la dirección, el organismo encargado de la certificación realiza una pre-auditoría y efectúa las correcciones que estima necesarias. Por último, se realiza la auditoria definitiva para luego entregar la certificación del SGC según una o varias normas internacionalmente reconocidas, como por ejemplo las normas ISO 9000. Para alcanzar el Proceso de Mejora Continua de la Calidad, de acuerdo con las reglas que indica la “</a:t>
            </a:r>
            <a:r>
              <a:rPr lang="es-419" sz="1200" i="1" kern="1200" noProof="0" dirty="0">
                <a:solidFill>
                  <a:schemeClr val="tx1"/>
                </a:solidFill>
                <a:effectLst/>
                <a:latin typeface="+mn-lt"/>
                <a:ea typeface="+mn-ea"/>
                <a:cs typeface="+mn-cs"/>
              </a:rPr>
              <a:t>Joint Comission on Acreditation of Hospital Organizations-JCAHO</a:t>
            </a:r>
            <a:r>
              <a:rPr lang="es-419" sz="1200" b="0" kern="1200" noProof="0" dirty="0">
                <a:solidFill>
                  <a:schemeClr val="tx1"/>
                </a:solidFill>
                <a:effectLst/>
                <a:latin typeface="+mn-lt"/>
                <a:ea typeface="+mn-ea"/>
                <a:cs typeface="+mn-cs"/>
              </a:rPr>
              <a:t>” (JCAHO, 1991) se deben establecer las prioridades del sistema, luego se diseña un nuevo procedimiento o se rediseña el existente estableciendo indicadores y criterios de evaluación. Se implementa de nuevo el proceso, se efectúan mediciones y se evalúa nuevamente la calidad. Finalmente, tras comparar con estándares se establecen las necesidades de mejora de acuerdo con un objetivo determinado. </a:t>
            </a:r>
            <a:endParaRPr lang="es-419" noProof="0" dirty="0"/>
          </a:p>
          <a:p>
            <a:endParaRPr lang="es-ES" dirty="0"/>
          </a:p>
        </p:txBody>
      </p:sp>
      <p:sp>
        <p:nvSpPr>
          <p:cNvPr id="4" name="Marcador de número de diapositiva 3"/>
          <p:cNvSpPr>
            <a:spLocks noGrp="1"/>
          </p:cNvSpPr>
          <p:nvPr>
            <p:ph type="sldNum" sz="quarter" idx="10"/>
          </p:nvPr>
        </p:nvSpPr>
        <p:spPr/>
        <p:txBody>
          <a:bodyPr/>
          <a:lstStyle/>
          <a:p>
            <a:fld id="{7164BB97-DD02-7D44-8C56-7DD9EC09DF95}" type="slidenum">
              <a:rPr lang="es-ES" smtClean="0"/>
              <a:t>6</a:t>
            </a:fld>
            <a:endParaRPr lang="es-ES"/>
          </a:p>
        </p:txBody>
      </p:sp>
    </p:spTree>
    <p:extLst>
      <p:ext uri="{BB962C8B-B14F-4D97-AF65-F5344CB8AC3E}">
        <p14:creationId xmlns:p14="http://schemas.microsoft.com/office/powerpoint/2010/main" val="9177922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419" noProof="0" dirty="0"/>
              <a:t>El</a:t>
            </a:r>
            <a:r>
              <a:rPr lang="es-419" baseline="0" noProof="0" dirty="0"/>
              <a:t> cuidado nutricional debe hacerse de manera responsable en todas las etapas, una manera de demostrar eficiencia y eficacia es medirnos, pero ¿por qué es importante? porque nos hace cada vez más excelentes en nuestra gestión y hace que las áreas de nutrición clínica y soporte nutricional se vuelvan centros de excelencia y/o referencia, que se pueda mejorar el lenguaje dentro de las instituciones de tal manera que se cree una cultura nutricional, que se puede llevar a una mejora continua, volviendo las unidades agentes de cambio y que finalmente se pueda realizar inversión en recursos humanos, tecnológicos y de infraestructura para mejorar y optimizar las actividades.</a:t>
            </a:r>
            <a:endParaRPr lang="es-419" noProof="0" dirty="0"/>
          </a:p>
          <a:p>
            <a:endParaRPr lang="es-419" noProof="0" dirty="0"/>
          </a:p>
          <a:p>
            <a:r>
              <a:rPr lang="es-419" sz="1200" b="0" kern="1200" noProof="0" dirty="0">
                <a:solidFill>
                  <a:schemeClr val="tx1"/>
                </a:solidFill>
                <a:effectLst/>
                <a:latin typeface="+mn-lt"/>
                <a:ea typeface="+mn-ea"/>
                <a:cs typeface="+mn-cs"/>
              </a:rPr>
              <a:t>La implementación de la Monitoria Metabólica Nutricional es un concepto interdisciplinario y requiere: un equipo de TN entrenado, establecer normativas de trabajo y garantizar la calidad terapéutica y técnica:</a:t>
            </a:r>
            <a:endParaRPr lang="es-419" noProof="0" dirty="0"/>
          </a:p>
          <a:p>
            <a:pPr marL="171450" indent="-171450">
              <a:buFont typeface="Arial" panose="020B0604020202020204" pitchFamily="34" charset="0"/>
              <a:buChar char="•"/>
            </a:pPr>
            <a:r>
              <a:rPr lang="es-419" sz="1200" b="0" kern="1200" noProof="0" dirty="0">
                <a:solidFill>
                  <a:schemeClr val="tx1"/>
                </a:solidFill>
                <a:effectLst/>
                <a:latin typeface="+mn-lt"/>
                <a:ea typeface="+mn-ea"/>
                <a:cs typeface="+mn-cs"/>
              </a:rPr>
              <a:t>Esta monitoria puede tener diferentes vertientes y realizarse. </a:t>
            </a:r>
            <a:endParaRPr lang="es-419" noProof="0" dirty="0"/>
          </a:p>
          <a:p>
            <a:pPr marL="171450" indent="-171450">
              <a:buFont typeface="Arial" panose="020B0604020202020204" pitchFamily="34" charset="0"/>
              <a:buChar char="•"/>
            </a:pPr>
            <a:r>
              <a:rPr lang="es-419" sz="1200" b="0" kern="1200" noProof="0" dirty="0">
                <a:solidFill>
                  <a:schemeClr val="tx1"/>
                </a:solidFill>
                <a:effectLst/>
                <a:latin typeface="+mn-lt"/>
                <a:ea typeface="+mn-ea"/>
                <a:cs typeface="+mn-cs"/>
              </a:rPr>
              <a:t>Durante la valoración y el suministro de la terapia nutricional mediante: controles analíticos o bioquímicos, fisiológicos y antropométricos. Estos datos reflejan cambios favorables durante el suministro de la terapia nutricional. </a:t>
            </a:r>
            <a:endParaRPr lang="es-419" noProof="0" dirty="0"/>
          </a:p>
          <a:p>
            <a:pPr marL="171450" indent="-171450">
              <a:buFont typeface="Arial" panose="020B0604020202020204" pitchFamily="34" charset="0"/>
              <a:buChar char="•"/>
            </a:pPr>
            <a:r>
              <a:rPr lang="es-419" sz="1200" b="0" kern="1200" noProof="0" dirty="0">
                <a:solidFill>
                  <a:schemeClr val="tx1"/>
                </a:solidFill>
                <a:effectLst/>
                <a:latin typeface="+mn-lt"/>
                <a:ea typeface="+mn-ea"/>
                <a:cs typeface="+mn-cs"/>
              </a:rPr>
              <a:t>La implementación de un Sistema de Gestión de la Calidad es parte fundamental de la monitoria del paciente. </a:t>
            </a:r>
            <a:endParaRPr lang="es-419" noProof="0" dirty="0"/>
          </a:p>
        </p:txBody>
      </p:sp>
      <p:sp>
        <p:nvSpPr>
          <p:cNvPr id="4" name="Marcador de número de diapositiva 3"/>
          <p:cNvSpPr>
            <a:spLocks noGrp="1"/>
          </p:cNvSpPr>
          <p:nvPr>
            <p:ph type="sldNum" sz="quarter" idx="10"/>
          </p:nvPr>
        </p:nvSpPr>
        <p:spPr/>
        <p:txBody>
          <a:bodyPr/>
          <a:lstStyle/>
          <a:p>
            <a:fld id="{7164BB97-DD02-7D44-8C56-7DD9EC09DF95}" type="slidenum">
              <a:rPr lang="es-ES" smtClean="0"/>
              <a:t>7</a:t>
            </a:fld>
            <a:endParaRPr lang="es-ES"/>
          </a:p>
        </p:txBody>
      </p:sp>
    </p:spTree>
    <p:extLst>
      <p:ext uri="{BB962C8B-B14F-4D97-AF65-F5344CB8AC3E}">
        <p14:creationId xmlns:p14="http://schemas.microsoft.com/office/powerpoint/2010/main" val="34475956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p:txBody>
          <a:bodyPr/>
          <a:lstStyle/>
          <a:p>
            <a:pPr>
              <a:defRPr/>
            </a:pPr>
            <a:fld id="{5315A312-17EC-8F41-8C1A-7C02B8DB18BD}" type="slidenum">
              <a:rPr lang="pt-BR"/>
              <a:pPr>
                <a:defRPr/>
              </a:pPr>
              <a:t>8</a:t>
            </a:fld>
            <a:endParaRPr lang="pt-BR"/>
          </a:p>
        </p:txBody>
      </p:sp>
      <p:sp>
        <p:nvSpPr>
          <p:cNvPr id="152578"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152579" name="Rectangle 3"/>
          <p:cNvSpPr>
            <a:spLocks noGrp="1" noChangeArrowheads="1"/>
          </p:cNvSpPr>
          <p:nvPr>
            <p:ph type="body" idx="1"/>
          </p:nvPr>
        </p:nvSpPr>
        <p:spPr/>
        <p:txBody>
          <a:bodyPr/>
          <a:lstStyle/>
          <a:p>
            <a:pPr eaLnBrk="1" hangingPunct="1">
              <a:defRPr/>
            </a:pPr>
            <a:r>
              <a:rPr lang="es-419" noProof="0" dirty="0">
                <a:cs typeface="+mn-cs"/>
              </a:rPr>
              <a:t>¿Para qué sirven los indicadores de calidad?</a:t>
            </a:r>
          </a:p>
        </p:txBody>
      </p:sp>
    </p:spTree>
    <p:extLst>
      <p:ext uri="{BB962C8B-B14F-4D97-AF65-F5344CB8AC3E}">
        <p14:creationId xmlns:p14="http://schemas.microsoft.com/office/powerpoint/2010/main" val="25174449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Es importante entender</a:t>
            </a:r>
            <a:r>
              <a:rPr lang="es-ES" baseline="0" dirty="0"/>
              <a:t> que el 100% de los pacientes que son intervenidos, deben tener monitoreo, ya que de ello depende el éxito de la terapia nutricional, pacientes hospitalizados, pacientes en UCI y pacientes en manejo ambulatorio. </a:t>
            </a:r>
            <a:endParaRPr lang="es-ES" dirty="0"/>
          </a:p>
          <a:p>
            <a:endParaRPr lang="es-ES" dirty="0"/>
          </a:p>
          <a:p>
            <a:endParaRPr lang="es-ES" dirty="0"/>
          </a:p>
        </p:txBody>
      </p:sp>
      <p:sp>
        <p:nvSpPr>
          <p:cNvPr id="4" name="Marcador de número de diapositiva 3"/>
          <p:cNvSpPr>
            <a:spLocks noGrp="1"/>
          </p:cNvSpPr>
          <p:nvPr>
            <p:ph type="sldNum" sz="quarter" idx="10"/>
          </p:nvPr>
        </p:nvSpPr>
        <p:spPr/>
        <p:txBody>
          <a:bodyPr/>
          <a:lstStyle/>
          <a:p>
            <a:fld id="{7164BB97-DD02-7D44-8C56-7DD9EC09DF95}" type="slidenum">
              <a:rPr lang="es-ES" smtClean="0"/>
              <a:t>9</a:t>
            </a:fld>
            <a:endParaRPr lang="es-ES"/>
          </a:p>
        </p:txBody>
      </p:sp>
    </p:spTree>
    <p:extLst>
      <p:ext uri="{BB962C8B-B14F-4D97-AF65-F5344CB8AC3E}">
        <p14:creationId xmlns:p14="http://schemas.microsoft.com/office/powerpoint/2010/main" val="344759567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editar el estilo de subtítulo del patrón</a:t>
            </a:r>
            <a:endParaRPr lang="es-CO"/>
          </a:p>
        </p:txBody>
      </p:sp>
      <p:sp>
        <p:nvSpPr>
          <p:cNvPr id="4" name="Marcador de fecha 3"/>
          <p:cNvSpPr>
            <a:spLocks noGrp="1"/>
          </p:cNvSpPr>
          <p:nvPr>
            <p:ph type="dt" sz="half" idx="10"/>
          </p:nvPr>
        </p:nvSpPr>
        <p:spPr/>
        <p:txBody>
          <a:bodyPr/>
          <a:lstStyle/>
          <a:p>
            <a:fld id="{F3291CC8-1BF0-4D39-8BF8-9394A21365EB}" type="datetimeFigureOut">
              <a:rPr lang="es-CO" smtClean="0"/>
              <a:t>7/10/20</a:t>
            </a:fld>
            <a:endParaRPr lang="es-CO"/>
          </a:p>
        </p:txBody>
      </p:sp>
      <p:sp>
        <p:nvSpPr>
          <p:cNvPr id="5" name="Marcador de pie de página 4"/>
          <p:cNvSpPr>
            <a:spLocks noGrp="1"/>
          </p:cNvSpPr>
          <p:nvPr>
            <p:ph type="ftr" sz="quarter" idx="11"/>
          </p:nvPr>
        </p:nvSpPr>
        <p:spPr/>
        <p:txBody>
          <a:bodyPr/>
          <a:lstStyle/>
          <a:p>
            <a:endParaRPr lang="es-CO"/>
          </a:p>
        </p:txBody>
      </p:sp>
      <p:sp>
        <p:nvSpPr>
          <p:cNvPr id="6" name="Marcador de número de diapositiva 5"/>
          <p:cNvSpPr>
            <a:spLocks noGrp="1"/>
          </p:cNvSpPr>
          <p:nvPr>
            <p:ph type="sldNum" sz="quarter" idx="12"/>
          </p:nvPr>
        </p:nvSpPr>
        <p:spPr/>
        <p:txBody>
          <a:bodyPr/>
          <a:lstStyle/>
          <a:p>
            <a:fld id="{FC29DFD6-0408-4F50-AD43-A578F038F630}" type="slidenum">
              <a:rPr lang="es-CO" smtClean="0"/>
              <a:t>‹Nº›</a:t>
            </a:fld>
            <a:endParaRPr lang="es-CO"/>
          </a:p>
        </p:txBody>
      </p:sp>
      <p:pic>
        <p:nvPicPr>
          <p:cNvPr id="7" name="Imagen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84" y="0"/>
            <a:ext cx="12189632" cy="6858000"/>
          </a:xfrm>
          <a:prstGeom prst="rect">
            <a:avLst/>
          </a:prstGeom>
        </p:spPr>
      </p:pic>
      <p:sp>
        <p:nvSpPr>
          <p:cNvPr id="9" name="CuadroTexto 8">
            <a:extLst>
              <a:ext uri="{FF2B5EF4-FFF2-40B4-BE49-F238E27FC236}">
                <a16:creationId xmlns:a16="http://schemas.microsoft.com/office/drawing/2014/main" id="{9DC02B56-5DC6-C54F-B603-0F2CC0F2845C}"/>
              </a:ext>
            </a:extLst>
          </p:cNvPr>
          <p:cNvSpPr txBox="1"/>
          <p:nvPr userDrawn="1"/>
        </p:nvSpPr>
        <p:spPr>
          <a:xfrm>
            <a:off x="6244665" y="6409902"/>
            <a:ext cx="5827236" cy="338554"/>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s-CO" sz="1600" b="0" dirty="0">
                <a:solidFill>
                  <a:schemeClr val="bg2">
                    <a:lumMod val="90000"/>
                  </a:schemeClr>
                </a:solidFill>
                <a:latin typeface="Arial" panose="020B0604020202020204" pitchFamily="34" charset="0"/>
                <a:cs typeface="Arial" panose="020B0604020202020204" pitchFamily="34" charset="0"/>
              </a:rPr>
              <a:t>Monitoreo, Seguimiento e Indicadores de la Nutrición Enteral</a:t>
            </a:r>
            <a:endParaRPr lang="es-CO" dirty="0"/>
          </a:p>
        </p:txBody>
      </p:sp>
    </p:spTree>
    <p:extLst>
      <p:ext uri="{BB962C8B-B14F-4D97-AF65-F5344CB8AC3E}">
        <p14:creationId xmlns:p14="http://schemas.microsoft.com/office/powerpoint/2010/main" val="30288172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CO"/>
          </a:p>
        </p:txBody>
      </p:sp>
      <p:sp>
        <p:nvSpPr>
          <p:cNvPr id="3" name="Marcador de texto vertical 2"/>
          <p:cNvSpPr>
            <a:spLocks noGrp="1"/>
          </p:cNvSpPr>
          <p:nvPr>
            <p:ph type="body" orient="vert" idx="1"/>
          </p:nvPr>
        </p:nvSpPr>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p:cNvSpPr>
            <a:spLocks noGrp="1"/>
          </p:cNvSpPr>
          <p:nvPr>
            <p:ph type="dt" sz="half" idx="10"/>
          </p:nvPr>
        </p:nvSpPr>
        <p:spPr/>
        <p:txBody>
          <a:bodyPr/>
          <a:lstStyle/>
          <a:p>
            <a:fld id="{F3291CC8-1BF0-4D39-8BF8-9394A21365EB}" type="datetimeFigureOut">
              <a:rPr lang="es-CO" smtClean="0"/>
              <a:t>7/10/20</a:t>
            </a:fld>
            <a:endParaRPr lang="es-CO"/>
          </a:p>
        </p:txBody>
      </p:sp>
      <p:sp>
        <p:nvSpPr>
          <p:cNvPr id="5" name="Marcador de pie de página 4"/>
          <p:cNvSpPr>
            <a:spLocks noGrp="1"/>
          </p:cNvSpPr>
          <p:nvPr>
            <p:ph type="ftr" sz="quarter" idx="11"/>
          </p:nvPr>
        </p:nvSpPr>
        <p:spPr/>
        <p:txBody>
          <a:bodyPr/>
          <a:lstStyle/>
          <a:p>
            <a:endParaRPr lang="es-CO"/>
          </a:p>
        </p:txBody>
      </p:sp>
      <p:sp>
        <p:nvSpPr>
          <p:cNvPr id="6" name="Marcador de número de diapositiva 5"/>
          <p:cNvSpPr>
            <a:spLocks noGrp="1"/>
          </p:cNvSpPr>
          <p:nvPr>
            <p:ph type="sldNum" sz="quarter" idx="12"/>
          </p:nvPr>
        </p:nvSpPr>
        <p:spPr/>
        <p:txBody>
          <a:bodyPr/>
          <a:lstStyle/>
          <a:p>
            <a:fld id="{FC29DFD6-0408-4F50-AD43-A578F038F630}" type="slidenum">
              <a:rPr lang="es-CO" smtClean="0"/>
              <a:t>‹Nº›</a:t>
            </a:fld>
            <a:endParaRPr lang="es-CO"/>
          </a:p>
        </p:txBody>
      </p:sp>
    </p:spTree>
    <p:extLst>
      <p:ext uri="{BB962C8B-B14F-4D97-AF65-F5344CB8AC3E}">
        <p14:creationId xmlns:p14="http://schemas.microsoft.com/office/powerpoint/2010/main" val="4228885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p:cNvSpPr>
            <a:spLocks noGrp="1"/>
          </p:cNvSpPr>
          <p:nvPr>
            <p:ph type="body" orient="vert" idx="1"/>
          </p:nvPr>
        </p:nvSpPr>
        <p:spPr>
          <a:xfrm>
            <a:off x="838200" y="365125"/>
            <a:ext cx="7734300" cy="5811838"/>
          </a:xfrm>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p:cNvSpPr>
            <a:spLocks noGrp="1"/>
          </p:cNvSpPr>
          <p:nvPr>
            <p:ph type="dt" sz="half" idx="10"/>
          </p:nvPr>
        </p:nvSpPr>
        <p:spPr/>
        <p:txBody>
          <a:bodyPr/>
          <a:lstStyle/>
          <a:p>
            <a:fld id="{F3291CC8-1BF0-4D39-8BF8-9394A21365EB}" type="datetimeFigureOut">
              <a:rPr lang="es-CO" smtClean="0"/>
              <a:t>7/10/20</a:t>
            </a:fld>
            <a:endParaRPr lang="es-CO"/>
          </a:p>
        </p:txBody>
      </p:sp>
      <p:sp>
        <p:nvSpPr>
          <p:cNvPr id="5" name="Marcador de pie de página 4"/>
          <p:cNvSpPr>
            <a:spLocks noGrp="1"/>
          </p:cNvSpPr>
          <p:nvPr>
            <p:ph type="ftr" sz="quarter" idx="11"/>
          </p:nvPr>
        </p:nvSpPr>
        <p:spPr/>
        <p:txBody>
          <a:bodyPr/>
          <a:lstStyle/>
          <a:p>
            <a:endParaRPr lang="es-CO"/>
          </a:p>
        </p:txBody>
      </p:sp>
      <p:sp>
        <p:nvSpPr>
          <p:cNvPr id="6" name="Marcador de número de diapositiva 5"/>
          <p:cNvSpPr>
            <a:spLocks noGrp="1"/>
          </p:cNvSpPr>
          <p:nvPr>
            <p:ph type="sldNum" sz="quarter" idx="12"/>
          </p:nvPr>
        </p:nvSpPr>
        <p:spPr/>
        <p:txBody>
          <a:bodyPr/>
          <a:lstStyle/>
          <a:p>
            <a:fld id="{FC29DFD6-0408-4F50-AD43-A578F038F630}" type="slidenum">
              <a:rPr lang="es-CO" smtClean="0"/>
              <a:t>‹Nº›</a:t>
            </a:fld>
            <a:endParaRPr lang="es-CO"/>
          </a:p>
        </p:txBody>
      </p:sp>
    </p:spTree>
    <p:extLst>
      <p:ext uri="{BB962C8B-B14F-4D97-AF65-F5344CB8AC3E}">
        <p14:creationId xmlns:p14="http://schemas.microsoft.com/office/powerpoint/2010/main" val="21820034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CO"/>
          </a:p>
        </p:txBody>
      </p:sp>
      <p:sp>
        <p:nvSpPr>
          <p:cNvPr id="3" name="Marcador de contenido 2"/>
          <p:cNvSpPr>
            <a:spLocks noGrp="1"/>
          </p:cNvSpPr>
          <p:nvPr>
            <p:ph idx="1"/>
          </p:nvPr>
        </p:nvSpPr>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p:cNvSpPr>
            <a:spLocks noGrp="1"/>
          </p:cNvSpPr>
          <p:nvPr>
            <p:ph type="dt" sz="half" idx="10"/>
          </p:nvPr>
        </p:nvSpPr>
        <p:spPr/>
        <p:txBody>
          <a:bodyPr/>
          <a:lstStyle/>
          <a:p>
            <a:fld id="{F3291CC8-1BF0-4D39-8BF8-9394A21365EB}" type="datetimeFigureOut">
              <a:rPr lang="es-CO" smtClean="0"/>
              <a:t>7/10/20</a:t>
            </a:fld>
            <a:endParaRPr lang="es-CO"/>
          </a:p>
        </p:txBody>
      </p:sp>
      <p:sp>
        <p:nvSpPr>
          <p:cNvPr id="5" name="Marcador de pie de página 4"/>
          <p:cNvSpPr>
            <a:spLocks noGrp="1"/>
          </p:cNvSpPr>
          <p:nvPr>
            <p:ph type="ftr" sz="quarter" idx="11"/>
          </p:nvPr>
        </p:nvSpPr>
        <p:spPr/>
        <p:txBody>
          <a:bodyPr/>
          <a:lstStyle/>
          <a:p>
            <a:endParaRPr lang="es-CO"/>
          </a:p>
        </p:txBody>
      </p:sp>
      <p:sp>
        <p:nvSpPr>
          <p:cNvPr id="6" name="Marcador de número de diapositiva 5"/>
          <p:cNvSpPr>
            <a:spLocks noGrp="1"/>
          </p:cNvSpPr>
          <p:nvPr>
            <p:ph type="sldNum" sz="quarter" idx="12"/>
          </p:nvPr>
        </p:nvSpPr>
        <p:spPr/>
        <p:txBody>
          <a:bodyPr/>
          <a:lstStyle/>
          <a:p>
            <a:fld id="{FC29DFD6-0408-4F50-AD43-A578F038F630}" type="slidenum">
              <a:rPr lang="es-CO" smtClean="0"/>
              <a:t>‹Nº›</a:t>
            </a:fld>
            <a:endParaRPr lang="es-CO"/>
          </a:p>
        </p:txBody>
      </p:sp>
      <p:pic>
        <p:nvPicPr>
          <p:cNvPr id="8" name="Imagen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84" y="0"/>
            <a:ext cx="12189632" cy="6858000"/>
          </a:xfrm>
          <a:prstGeom prst="rect">
            <a:avLst/>
          </a:prstGeom>
        </p:spPr>
      </p:pic>
      <p:sp>
        <p:nvSpPr>
          <p:cNvPr id="10" name="CuadroTexto 9">
            <a:extLst>
              <a:ext uri="{FF2B5EF4-FFF2-40B4-BE49-F238E27FC236}">
                <a16:creationId xmlns:a16="http://schemas.microsoft.com/office/drawing/2014/main" id="{7A30EE9B-0233-7744-A5FE-6048BC6B87A5}"/>
              </a:ext>
            </a:extLst>
          </p:cNvPr>
          <p:cNvSpPr txBox="1"/>
          <p:nvPr userDrawn="1"/>
        </p:nvSpPr>
        <p:spPr>
          <a:xfrm>
            <a:off x="6244665" y="6409902"/>
            <a:ext cx="5827236" cy="338554"/>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s-CO" sz="1600" b="0" dirty="0">
                <a:solidFill>
                  <a:schemeClr val="bg2">
                    <a:lumMod val="90000"/>
                  </a:schemeClr>
                </a:solidFill>
                <a:latin typeface="Arial" panose="020B0604020202020204" pitchFamily="34" charset="0"/>
                <a:cs typeface="Arial" panose="020B0604020202020204" pitchFamily="34" charset="0"/>
              </a:rPr>
              <a:t>Monitoreo, Seguimiento e Indicadores de la Nutrición Enteral</a:t>
            </a:r>
            <a:endParaRPr lang="es-CO" dirty="0"/>
          </a:p>
        </p:txBody>
      </p:sp>
    </p:spTree>
    <p:extLst>
      <p:ext uri="{BB962C8B-B14F-4D97-AF65-F5344CB8AC3E}">
        <p14:creationId xmlns:p14="http://schemas.microsoft.com/office/powerpoint/2010/main" val="32580596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Editar el estilo de texto del patrón</a:t>
            </a:r>
          </a:p>
        </p:txBody>
      </p:sp>
      <p:sp>
        <p:nvSpPr>
          <p:cNvPr id="4" name="Marcador de fecha 3"/>
          <p:cNvSpPr>
            <a:spLocks noGrp="1"/>
          </p:cNvSpPr>
          <p:nvPr>
            <p:ph type="dt" sz="half" idx="10"/>
          </p:nvPr>
        </p:nvSpPr>
        <p:spPr/>
        <p:txBody>
          <a:bodyPr/>
          <a:lstStyle/>
          <a:p>
            <a:fld id="{F3291CC8-1BF0-4D39-8BF8-9394A21365EB}" type="datetimeFigureOut">
              <a:rPr lang="es-CO" smtClean="0"/>
              <a:t>7/10/20</a:t>
            </a:fld>
            <a:endParaRPr lang="es-CO"/>
          </a:p>
        </p:txBody>
      </p:sp>
      <p:sp>
        <p:nvSpPr>
          <p:cNvPr id="5" name="Marcador de pie de página 4"/>
          <p:cNvSpPr>
            <a:spLocks noGrp="1"/>
          </p:cNvSpPr>
          <p:nvPr>
            <p:ph type="ftr" sz="quarter" idx="11"/>
          </p:nvPr>
        </p:nvSpPr>
        <p:spPr/>
        <p:txBody>
          <a:bodyPr/>
          <a:lstStyle/>
          <a:p>
            <a:endParaRPr lang="es-CO"/>
          </a:p>
        </p:txBody>
      </p:sp>
      <p:sp>
        <p:nvSpPr>
          <p:cNvPr id="6" name="Marcador de número de diapositiva 5"/>
          <p:cNvSpPr>
            <a:spLocks noGrp="1"/>
          </p:cNvSpPr>
          <p:nvPr>
            <p:ph type="sldNum" sz="quarter" idx="12"/>
          </p:nvPr>
        </p:nvSpPr>
        <p:spPr/>
        <p:txBody>
          <a:bodyPr/>
          <a:lstStyle/>
          <a:p>
            <a:fld id="{FC29DFD6-0408-4F50-AD43-A578F038F630}" type="slidenum">
              <a:rPr lang="es-CO" smtClean="0"/>
              <a:t>‹Nº›</a:t>
            </a:fld>
            <a:endParaRPr lang="es-CO"/>
          </a:p>
        </p:txBody>
      </p:sp>
    </p:spTree>
    <p:extLst>
      <p:ext uri="{BB962C8B-B14F-4D97-AF65-F5344CB8AC3E}">
        <p14:creationId xmlns:p14="http://schemas.microsoft.com/office/powerpoint/2010/main" val="21731473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CO"/>
          </a:p>
        </p:txBody>
      </p:sp>
      <p:sp>
        <p:nvSpPr>
          <p:cNvPr id="3" name="Marcador de contenido 2"/>
          <p:cNvSpPr>
            <a:spLocks noGrp="1"/>
          </p:cNvSpPr>
          <p:nvPr>
            <p:ph sz="half" idx="1"/>
          </p:nvPr>
        </p:nvSpPr>
        <p:spPr>
          <a:xfrm>
            <a:off x="838200" y="1825625"/>
            <a:ext cx="5181600" cy="435133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p:cNvSpPr>
            <a:spLocks noGrp="1"/>
          </p:cNvSpPr>
          <p:nvPr>
            <p:ph sz="half" idx="2"/>
          </p:nvPr>
        </p:nvSpPr>
        <p:spPr>
          <a:xfrm>
            <a:off x="6172200" y="1825625"/>
            <a:ext cx="5181600" cy="435133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p:cNvSpPr>
            <a:spLocks noGrp="1"/>
          </p:cNvSpPr>
          <p:nvPr>
            <p:ph type="dt" sz="half" idx="10"/>
          </p:nvPr>
        </p:nvSpPr>
        <p:spPr/>
        <p:txBody>
          <a:bodyPr/>
          <a:lstStyle/>
          <a:p>
            <a:fld id="{F3291CC8-1BF0-4D39-8BF8-9394A21365EB}" type="datetimeFigureOut">
              <a:rPr lang="es-CO" smtClean="0"/>
              <a:t>7/10/20</a:t>
            </a:fld>
            <a:endParaRPr lang="es-CO"/>
          </a:p>
        </p:txBody>
      </p:sp>
      <p:sp>
        <p:nvSpPr>
          <p:cNvPr id="6" name="Marcador de pie de página 5"/>
          <p:cNvSpPr>
            <a:spLocks noGrp="1"/>
          </p:cNvSpPr>
          <p:nvPr>
            <p:ph type="ftr" sz="quarter" idx="11"/>
          </p:nvPr>
        </p:nvSpPr>
        <p:spPr/>
        <p:txBody>
          <a:bodyPr/>
          <a:lstStyle/>
          <a:p>
            <a:endParaRPr lang="es-CO"/>
          </a:p>
        </p:txBody>
      </p:sp>
      <p:sp>
        <p:nvSpPr>
          <p:cNvPr id="7" name="Marcador de número de diapositiva 6"/>
          <p:cNvSpPr>
            <a:spLocks noGrp="1"/>
          </p:cNvSpPr>
          <p:nvPr>
            <p:ph type="sldNum" sz="quarter" idx="12"/>
          </p:nvPr>
        </p:nvSpPr>
        <p:spPr/>
        <p:txBody>
          <a:bodyPr/>
          <a:lstStyle/>
          <a:p>
            <a:fld id="{FC29DFD6-0408-4F50-AD43-A578F038F630}" type="slidenum">
              <a:rPr lang="es-CO" smtClean="0"/>
              <a:t>‹Nº›</a:t>
            </a:fld>
            <a:endParaRPr lang="es-CO"/>
          </a:p>
        </p:txBody>
      </p:sp>
    </p:spTree>
    <p:extLst>
      <p:ext uri="{BB962C8B-B14F-4D97-AF65-F5344CB8AC3E}">
        <p14:creationId xmlns:p14="http://schemas.microsoft.com/office/powerpoint/2010/main" val="35081001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4" name="Marcador de contenido 3"/>
          <p:cNvSpPr>
            <a:spLocks noGrp="1"/>
          </p:cNvSpPr>
          <p:nvPr>
            <p:ph sz="half" idx="2"/>
          </p:nvPr>
        </p:nvSpPr>
        <p:spPr>
          <a:xfrm>
            <a:off x="839788" y="2505075"/>
            <a:ext cx="5157787" cy="368458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6" name="Marcador de contenido 5"/>
          <p:cNvSpPr>
            <a:spLocks noGrp="1"/>
          </p:cNvSpPr>
          <p:nvPr>
            <p:ph sz="quarter" idx="4"/>
          </p:nvPr>
        </p:nvSpPr>
        <p:spPr>
          <a:xfrm>
            <a:off x="6172200" y="2505075"/>
            <a:ext cx="5183188" cy="368458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p:cNvSpPr>
            <a:spLocks noGrp="1"/>
          </p:cNvSpPr>
          <p:nvPr>
            <p:ph type="dt" sz="half" idx="10"/>
          </p:nvPr>
        </p:nvSpPr>
        <p:spPr/>
        <p:txBody>
          <a:bodyPr/>
          <a:lstStyle/>
          <a:p>
            <a:fld id="{F3291CC8-1BF0-4D39-8BF8-9394A21365EB}" type="datetimeFigureOut">
              <a:rPr lang="es-CO" smtClean="0"/>
              <a:t>7/10/20</a:t>
            </a:fld>
            <a:endParaRPr lang="es-CO"/>
          </a:p>
        </p:txBody>
      </p:sp>
      <p:sp>
        <p:nvSpPr>
          <p:cNvPr id="8" name="Marcador de pie de página 7"/>
          <p:cNvSpPr>
            <a:spLocks noGrp="1"/>
          </p:cNvSpPr>
          <p:nvPr>
            <p:ph type="ftr" sz="quarter" idx="11"/>
          </p:nvPr>
        </p:nvSpPr>
        <p:spPr/>
        <p:txBody>
          <a:bodyPr/>
          <a:lstStyle/>
          <a:p>
            <a:endParaRPr lang="es-CO"/>
          </a:p>
        </p:txBody>
      </p:sp>
      <p:sp>
        <p:nvSpPr>
          <p:cNvPr id="9" name="Marcador de número de diapositiva 8"/>
          <p:cNvSpPr>
            <a:spLocks noGrp="1"/>
          </p:cNvSpPr>
          <p:nvPr>
            <p:ph type="sldNum" sz="quarter" idx="12"/>
          </p:nvPr>
        </p:nvSpPr>
        <p:spPr/>
        <p:txBody>
          <a:bodyPr/>
          <a:lstStyle/>
          <a:p>
            <a:fld id="{FC29DFD6-0408-4F50-AD43-A578F038F630}" type="slidenum">
              <a:rPr lang="es-CO" smtClean="0"/>
              <a:t>‹Nº›</a:t>
            </a:fld>
            <a:endParaRPr lang="es-CO"/>
          </a:p>
        </p:txBody>
      </p:sp>
    </p:spTree>
    <p:extLst>
      <p:ext uri="{BB962C8B-B14F-4D97-AF65-F5344CB8AC3E}">
        <p14:creationId xmlns:p14="http://schemas.microsoft.com/office/powerpoint/2010/main" val="26858463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CO"/>
          </a:p>
        </p:txBody>
      </p:sp>
      <p:sp>
        <p:nvSpPr>
          <p:cNvPr id="3" name="Marcador de fecha 2"/>
          <p:cNvSpPr>
            <a:spLocks noGrp="1"/>
          </p:cNvSpPr>
          <p:nvPr>
            <p:ph type="dt" sz="half" idx="10"/>
          </p:nvPr>
        </p:nvSpPr>
        <p:spPr/>
        <p:txBody>
          <a:bodyPr/>
          <a:lstStyle/>
          <a:p>
            <a:fld id="{F3291CC8-1BF0-4D39-8BF8-9394A21365EB}" type="datetimeFigureOut">
              <a:rPr lang="es-CO" smtClean="0"/>
              <a:t>7/10/20</a:t>
            </a:fld>
            <a:endParaRPr lang="es-CO"/>
          </a:p>
        </p:txBody>
      </p:sp>
      <p:sp>
        <p:nvSpPr>
          <p:cNvPr id="4" name="Marcador de pie de página 3"/>
          <p:cNvSpPr>
            <a:spLocks noGrp="1"/>
          </p:cNvSpPr>
          <p:nvPr>
            <p:ph type="ftr" sz="quarter" idx="11"/>
          </p:nvPr>
        </p:nvSpPr>
        <p:spPr/>
        <p:txBody>
          <a:bodyPr/>
          <a:lstStyle/>
          <a:p>
            <a:endParaRPr lang="es-CO"/>
          </a:p>
        </p:txBody>
      </p:sp>
      <p:sp>
        <p:nvSpPr>
          <p:cNvPr id="5" name="Marcador de número de diapositiva 4"/>
          <p:cNvSpPr>
            <a:spLocks noGrp="1"/>
          </p:cNvSpPr>
          <p:nvPr>
            <p:ph type="sldNum" sz="quarter" idx="12"/>
          </p:nvPr>
        </p:nvSpPr>
        <p:spPr/>
        <p:txBody>
          <a:bodyPr/>
          <a:lstStyle/>
          <a:p>
            <a:fld id="{FC29DFD6-0408-4F50-AD43-A578F038F630}" type="slidenum">
              <a:rPr lang="es-CO" smtClean="0"/>
              <a:t>‹Nº›</a:t>
            </a:fld>
            <a:endParaRPr lang="es-CO"/>
          </a:p>
        </p:txBody>
      </p:sp>
    </p:spTree>
    <p:extLst>
      <p:ext uri="{BB962C8B-B14F-4D97-AF65-F5344CB8AC3E}">
        <p14:creationId xmlns:p14="http://schemas.microsoft.com/office/powerpoint/2010/main" val="10543965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a:lstStyle/>
          <a:p>
            <a:fld id="{F3291CC8-1BF0-4D39-8BF8-9394A21365EB}" type="datetimeFigureOut">
              <a:rPr lang="es-CO" smtClean="0"/>
              <a:t>7/10/20</a:t>
            </a:fld>
            <a:endParaRPr lang="es-CO"/>
          </a:p>
        </p:txBody>
      </p:sp>
      <p:sp>
        <p:nvSpPr>
          <p:cNvPr id="3" name="Marcador de pie de página 2"/>
          <p:cNvSpPr>
            <a:spLocks noGrp="1"/>
          </p:cNvSpPr>
          <p:nvPr>
            <p:ph type="ftr" sz="quarter" idx="11"/>
          </p:nvPr>
        </p:nvSpPr>
        <p:spPr/>
        <p:txBody>
          <a:bodyPr/>
          <a:lstStyle/>
          <a:p>
            <a:endParaRPr lang="es-CO"/>
          </a:p>
        </p:txBody>
      </p:sp>
      <p:sp>
        <p:nvSpPr>
          <p:cNvPr id="4" name="Marcador de número de diapositiva 3"/>
          <p:cNvSpPr>
            <a:spLocks noGrp="1"/>
          </p:cNvSpPr>
          <p:nvPr>
            <p:ph type="sldNum" sz="quarter" idx="12"/>
          </p:nvPr>
        </p:nvSpPr>
        <p:spPr/>
        <p:txBody>
          <a:bodyPr/>
          <a:lstStyle/>
          <a:p>
            <a:fld id="{FC29DFD6-0408-4F50-AD43-A578F038F630}" type="slidenum">
              <a:rPr lang="es-CO" smtClean="0"/>
              <a:t>‹Nº›</a:t>
            </a:fld>
            <a:endParaRPr lang="es-CO"/>
          </a:p>
        </p:txBody>
      </p:sp>
      <p:pic>
        <p:nvPicPr>
          <p:cNvPr id="5" name="Imagen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84" y="0"/>
            <a:ext cx="12189632" cy="6858000"/>
          </a:xfrm>
          <a:prstGeom prst="rect">
            <a:avLst/>
          </a:prstGeom>
        </p:spPr>
      </p:pic>
      <p:sp>
        <p:nvSpPr>
          <p:cNvPr id="6" name="CuadroTexto 5">
            <a:extLst>
              <a:ext uri="{FF2B5EF4-FFF2-40B4-BE49-F238E27FC236}">
                <a16:creationId xmlns:a16="http://schemas.microsoft.com/office/drawing/2014/main" id="{916F00B5-8E97-0C46-908F-8576A8FD8A54}"/>
              </a:ext>
            </a:extLst>
          </p:cNvPr>
          <p:cNvSpPr txBox="1"/>
          <p:nvPr userDrawn="1"/>
        </p:nvSpPr>
        <p:spPr>
          <a:xfrm>
            <a:off x="6244665" y="6409902"/>
            <a:ext cx="5827236" cy="338554"/>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s-CO" sz="1600" b="0" dirty="0">
                <a:solidFill>
                  <a:schemeClr val="bg2">
                    <a:lumMod val="90000"/>
                  </a:schemeClr>
                </a:solidFill>
                <a:latin typeface="Arial" panose="020B0604020202020204" pitchFamily="34" charset="0"/>
                <a:cs typeface="Arial" panose="020B0604020202020204" pitchFamily="34" charset="0"/>
              </a:rPr>
              <a:t>Monitoreo, Seguimiento e Indicadores de la Nutrición Enteral</a:t>
            </a:r>
            <a:endParaRPr lang="es-CO" dirty="0"/>
          </a:p>
        </p:txBody>
      </p:sp>
    </p:spTree>
    <p:extLst>
      <p:ext uri="{BB962C8B-B14F-4D97-AF65-F5344CB8AC3E}">
        <p14:creationId xmlns:p14="http://schemas.microsoft.com/office/powerpoint/2010/main" val="13033168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el estilo de texto del patrón</a:t>
            </a:r>
          </a:p>
        </p:txBody>
      </p:sp>
      <p:sp>
        <p:nvSpPr>
          <p:cNvPr id="5" name="Marcador de fecha 4"/>
          <p:cNvSpPr>
            <a:spLocks noGrp="1"/>
          </p:cNvSpPr>
          <p:nvPr>
            <p:ph type="dt" sz="half" idx="10"/>
          </p:nvPr>
        </p:nvSpPr>
        <p:spPr/>
        <p:txBody>
          <a:bodyPr/>
          <a:lstStyle/>
          <a:p>
            <a:fld id="{F3291CC8-1BF0-4D39-8BF8-9394A21365EB}" type="datetimeFigureOut">
              <a:rPr lang="es-CO" smtClean="0"/>
              <a:t>7/10/20</a:t>
            </a:fld>
            <a:endParaRPr lang="es-CO"/>
          </a:p>
        </p:txBody>
      </p:sp>
      <p:sp>
        <p:nvSpPr>
          <p:cNvPr id="6" name="Marcador de pie de página 5"/>
          <p:cNvSpPr>
            <a:spLocks noGrp="1"/>
          </p:cNvSpPr>
          <p:nvPr>
            <p:ph type="ftr" sz="quarter" idx="11"/>
          </p:nvPr>
        </p:nvSpPr>
        <p:spPr/>
        <p:txBody>
          <a:bodyPr/>
          <a:lstStyle/>
          <a:p>
            <a:endParaRPr lang="es-CO"/>
          </a:p>
        </p:txBody>
      </p:sp>
      <p:sp>
        <p:nvSpPr>
          <p:cNvPr id="7" name="Marcador de número de diapositiva 6"/>
          <p:cNvSpPr>
            <a:spLocks noGrp="1"/>
          </p:cNvSpPr>
          <p:nvPr>
            <p:ph type="sldNum" sz="quarter" idx="12"/>
          </p:nvPr>
        </p:nvSpPr>
        <p:spPr/>
        <p:txBody>
          <a:bodyPr/>
          <a:lstStyle/>
          <a:p>
            <a:fld id="{FC29DFD6-0408-4F50-AD43-A578F038F630}" type="slidenum">
              <a:rPr lang="es-CO" smtClean="0"/>
              <a:t>‹Nº›</a:t>
            </a:fld>
            <a:endParaRPr lang="es-CO"/>
          </a:p>
        </p:txBody>
      </p:sp>
    </p:spTree>
    <p:extLst>
      <p:ext uri="{BB962C8B-B14F-4D97-AF65-F5344CB8AC3E}">
        <p14:creationId xmlns:p14="http://schemas.microsoft.com/office/powerpoint/2010/main" val="10534415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el estilo de texto del patrón</a:t>
            </a:r>
          </a:p>
        </p:txBody>
      </p:sp>
      <p:sp>
        <p:nvSpPr>
          <p:cNvPr id="5" name="Marcador de fecha 4"/>
          <p:cNvSpPr>
            <a:spLocks noGrp="1"/>
          </p:cNvSpPr>
          <p:nvPr>
            <p:ph type="dt" sz="half" idx="10"/>
          </p:nvPr>
        </p:nvSpPr>
        <p:spPr/>
        <p:txBody>
          <a:bodyPr/>
          <a:lstStyle/>
          <a:p>
            <a:fld id="{F3291CC8-1BF0-4D39-8BF8-9394A21365EB}" type="datetimeFigureOut">
              <a:rPr lang="es-CO" smtClean="0"/>
              <a:t>7/10/20</a:t>
            </a:fld>
            <a:endParaRPr lang="es-CO"/>
          </a:p>
        </p:txBody>
      </p:sp>
      <p:sp>
        <p:nvSpPr>
          <p:cNvPr id="6" name="Marcador de pie de página 5"/>
          <p:cNvSpPr>
            <a:spLocks noGrp="1"/>
          </p:cNvSpPr>
          <p:nvPr>
            <p:ph type="ftr" sz="quarter" idx="11"/>
          </p:nvPr>
        </p:nvSpPr>
        <p:spPr/>
        <p:txBody>
          <a:bodyPr/>
          <a:lstStyle/>
          <a:p>
            <a:endParaRPr lang="es-CO"/>
          </a:p>
        </p:txBody>
      </p:sp>
      <p:sp>
        <p:nvSpPr>
          <p:cNvPr id="7" name="Marcador de número de diapositiva 6"/>
          <p:cNvSpPr>
            <a:spLocks noGrp="1"/>
          </p:cNvSpPr>
          <p:nvPr>
            <p:ph type="sldNum" sz="quarter" idx="12"/>
          </p:nvPr>
        </p:nvSpPr>
        <p:spPr/>
        <p:txBody>
          <a:bodyPr/>
          <a:lstStyle/>
          <a:p>
            <a:fld id="{FC29DFD6-0408-4F50-AD43-A578F038F630}" type="slidenum">
              <a:rPr lang="es-CO" smtClean="0"/>
              <a:t>‹Nº›</a:t>
            </a:fld>
            <a:endParaRPr lang="es-CO"/>
          </a:p>
        </p:txBody>
      </p:sp>
      <p:pic>
        <p:nvPicPr>
          <p:cNvPr id="8" name="Imagen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707" y="0"/>
            <a:ext cx="12186585" cy="6858000"/>
          </a:xfrm>
          <a:prstGeom prst="rect">
            <a:avLst/>
          </a:prstGeom>
        </p:spPr>
      </p:pic>
    </p:spTree>
    <p:extLst>
      <p:ext uri="{BB962C8B-B14F-4D97-AF65-F5344CB8AC3E}">
        <p14:creationId xmlns:p14="http://schemas.microsoft.com/office/powerpoint/2010/main" val="32923047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3291CC8-1BF0-4D39-8BF8-9394A21365EB}" type="datetimeFigureOut">
              <a:rPr lang="es-CO" smtClean="0"/>
              <a:t>7/10/20</a:t>
            </a:fld>
            <a:endParaRPr lang="es-CO"/>
          </a:p>
        </p:txBody>
      </p:sp>
      <p:sp>
        <p:nvSpPr>
          <p:cNvPr id="5" name="Marcador de pie de página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29DFD6-0408-4F50-AD43-A578F038F630}" type="slidenum">
              <a:rPr lang="es-CO" smtClean="0"/>
              <a:t>‹Nº›</a:t>
            </a:fld>
            <a:endParaRPr lang="es-CO"/>
          </a:p>
        </p:txBody>
      </p:sp>
    </p:spTree>
    <p:extLst>
      <p:ext uri="{BB962C8B-B14F-4D97-AF65-F5344CB8AC3E}">
        <p14:creationId xmlns:p14="http://schemas.microsoft.com/office/powerpoint/2010/main" val="22353168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p:cNvSpPr txBox="1">
            <a:spLocks/>
          </p:cNvSpPr>
          <p:nvPr/>
        </p:nvSpPr>
        <p:spPr>
          <a:xfrm>
            <a:off x="7820891" y="714261"/>
            <a:ext cx="4099560" cy="128910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a:solidFill>
                  <a:schemeClr val="tx1"/>
                </a:solidFill>
                <a:latin typeface="+mj-lt"/>
                <a:ea typeface="+mj-ea"/>
                <a:cs typeface="+mj-cs"/>
              </a:defRPr>
            </a:lvl1pPr>
          </a:lstStyle>
          <a:p>
            <a:r>
              <a:rPr lang="es-CO" sz="2800" b="1" dirty="0">
                <a:latin typeface="Verdana" panose="020B0604030504040204" pitchFamily="34" charset="0"/>
                <a:ea typeface="Verdana" panose="020B0604030504040204" pitchFamily="34" charset="0"/>
              </a:rPr>
              <a:t>PROFESIONALES</a:t>
            </a:r>
            <a:br>
              <a:rPr lang="es-CO" sz="2800" b="1" dirty="0">
                <a:latin typeface="Verdana" panose="020B0604030504040204" pitchFamily="34" charset="0"/>
                <a:ea typeface="Verdana" panose="020B0604030504040204" pitchFamily="34" charset="0"/>
              </a:rPr>
            </a:br>
            <a:r>
              <a:rPr lang="es-CO" sz="2800" b="1" dirty="0">
                <a:latin typeface="Verdana" panose="020B0604030504040204" pitchFamily="34" charset="0"/>
                <a:ea typeface="Verdana" panose="020B0604030504040204" pitchFamily="34" charset="0"/>
              </a:rPr>
              <a:t>CLÍNICOS</a:t>
            </a:r>
          </a:p>
        </p:txBody>
      </p:sp>
      <p:sp>
        <p:nvSpPr>
          <p:cNvPr id="6" name="Marcador de contenido 2"/>
          <p:cNvSpPr txBox="1">
            <a:spLocks/>
          </p:cNvSpPr>
          <p:nvPr/>
        </p:nvSpPr>
        <p:spPr>
          <a:xfrm>
            <a:off x="6741995" y="3865729"/>
            <a:ext cx="5336274" cy="2367580"/>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32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8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9pPr>
          </a:lstStyle>
          <a:p>
            <a:pPr algn="ctr"/>
            <a:r>
              <a:rPr lang="es-ES" sz="3000" b="1" dirty="0">
                <a:solidFill>
                  <a:schemeClr val="bg1"/>
                </a:solidFill>
                <a:latin typeface="Arial" panose="020B0604020202020204" pitchFamily="34" charset="0"/>
                <a:cs typeface="Arial" panose="020B0604020202020204" pitchFamily="34" charset="0"/>
              </a:rPr>
              <a:t>Monitorización, Seguimiento e Indicadores de la Terapia Nutricional Enteral </a:t>
            </a:r>
            <a:br>
              <a:rPr lang="es-ES" sz="3000" b="1" dirty="0">
                <a:solidFill>
                  <a:schemeClr val="bg1"/>
                </a:solidFill>
                <a:latin typeface="Arial" panose="020B0604020202020204" pitchFamily="34" charset="0"/>
                <a:cs typeface="Arial" panose="020B0604020202020204" pitchFamily="34" charset="0"/>
              </a:rPr>
            </a:br>
            <a:endParaRPr lang="es-CO" sz="3000" b="1"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5514969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2"/>
          <p:cNvSpPr>
            <a:spLocks noChangeArrowheads="1"/>
          </p:cNvSpPr>
          <p:nvPr/>
        </p:nvSpPr>
        <p:spPr bwMode="auto">
          <a:xfrm>
            <a:off x="2484536" y="411687"/>
            <a:ext cx="7222928"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nchor="ctr">
            <a:spAutoFit/>
          </a:bodyPr>
          <a:lstStyle/>
          <a:p>
            <a:pPr algn="ctr">
              <a:tabLst>
                <a:tab pos="571500" algn="l"/>
                <a:tab pos="2628900" algn="l"/>
              </a:tabLst>
              <a:defRPr/>
            </a:pPr>
            <a:r>
              <a:rPr lang="pt-BR" sz="3200" b="1" dirty="0">
                <a:solidFill>
                  <a:srgbClr val="1D1732"/>
                </a:solidFill>
                <a:latin typeface="Arial"/>
                <a:cs typeface="Arial"/>
              </a:rPr>
              <a:t>¿Qué </a:t>
            </a:r>
            <a:r>
              <a:rPr lang="pt-BR" sz="3200" b="1" dirty="0" err="1">
                <a:solidFill>
                  <a:srgbClr val="1D1732"/>
                </a:solidFill>
                <a:latin typeface="Arial"/>
                <a:cs typeface="Arial"/>
              </a:rPr>
              <a:t>y</a:t>
            </a:r>
            <a:r>
              <a:rPr lang="pt-BR" sz="3200" b="1" dirty="0">
                <a:solidFill>
                  <a:srgbClr val="1D1732"/>
                </a:solidFill>
                <a:latin typeface="Arial"/>
                <a:cs typeface="Arial"/>
              </a:rPr>
              <a:t> </a:t>
            </a:r>
            <a:r>
              <a:rPr lang="pt-BR" sz="3200" b="1" dirty="0" err="1">
                <a:solidFill>
                  <a:srgbClr val="1D1732"/>
                </a:solidFill>
                <a:latin typeface="Arial"/>
                <a:cs typeface="Arial"/>
              </a:rPr>
              <a:t>cuándo</a:t>
            </a:r>
            <a:r>
              <a:rPr lang="pt-BR" sz="3200" b="1" dirty="0">
                <a:solidFill>
                  <a:srgbClr val="1D1732"/>
                </a:solidFill>
                <a:latin typeface="Arial"/>
                <a:cs typeface="Arial"/>
              </a:rPr>
              <a:t> debemos medir?</a:t>
            </a:r>
          </a:p>
        </p:txBody>
      </p:sp>
      <p:graphicFrame>
        <p:nvGraphicFramePr>
          <p:cNvPr id="4" name="Diagrama 3"/>
          <p:cNvGraphicFramePr/>
          <p:nvPr>
            <p:extLst>
              <p:ext uri="{D42A27DB-BD31-4B8C-83A1-F6EECF244321}">
                <p14:modId xmlns:p14="http://schemas.microsoft.com/office/powerpoint/2010/main" val="3563869357"/>
              </p:ext>
            </p:extLst>
          </p:nvPr>
        </p:nvGraphicFramePr>
        <p:xfrm>
          <a:off x="210637" y="1143000"/>
          <a:ext cx="7739563" cy="523348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0" name="Rectángulo redondeado 9"/>
          <p:cNvSpPr/>
          <p:nvPr/>
        </p:nvSpPr>
        <p:spPr>
          <a:xfrm>
            <a:off x="8268526" y="2017288"/>
            <a:ext cx="2434101" cy="648260"/>
          </a:xfrm>
          <a:prstGeom prst="roundRect">
            <a:avLst/>
          </a:prstGeom>
          <a:solidFill>
            <a:srgbClr val="16102C"/>
          </a:solidFill>
          <a:ln>
            <a:solidFill>
              <a:srgbClr val="9F9EA9"/>
            </a:solidFill>
          </a:ln>
        </p:spPr>
        <p:style>
          <a:lnRef idx="1">
            <a:schemeClr val="accent2"/>
          </a:lnRef>
          <a:fillRef idx="3">
            <a:schemeClr val="accent2"/>
          </a:fillRef>
          <a:effectRef idx="2">
            <a:schemeClr val="accent2"/>
          </a:effectRef>
          <a:fontRef idx="minor">
            <a:schemeClr val="lt1"/>
          </a:fontRef>
        </p:style>
        <p:txBody>
          <a:bodyPr rtlCol="0" anchor="ctr"/>
          <a:lstStyle/>
          <a:p>
            <a:pPr algn="ctr"/>
            <a:r>
              <a:rPr lang="es-ES" dirty="0"/>
              <a:t>Diario</a:t>
            </a:r>
          </a:p>
        </p:txBody>
      </p:sp>
      <p:sp>
        <p:nvSpPr>
          <p:cNvPr id="11" name="Rectángulo redondeado 10"/>
          <p:cNvSpPr/>
          <p:nvPr/>
        </p:nvSpPr>
        <p:spPr>
          <a:xfrm>
            <a:off x="8301866" y="3360371"/>
            <a:ext cx="2434101" cy="648260"/>
          </a:xfrm>
          <a:prstGeom prst="roundRect">
            <a:avLst/>
          </a:prstGeom>
          <a:solidFill>
            <a:srgbClr val="0070C0"/>
          </a:solidFill>
        </p:spPr>
        <p:style>
          <a:lnRef idx="1">
            <a:schemeClr val="accent3"/>
          </a:lnRef>
          <a:fillRef idx="3">
            <a:schemeClr val="accent3"/>
          </a:fillRef>
          <a:effectRef idx="2">
            <a:schemeClr val="accent3"/>
          </a:effectRef>
          <a:fontRef idx="minor">
            <a:schemeClr val="lt1"/>
          </a:fontRef>
        </p:style>
        <p:txBody>
          <a:bodyPr rtlCol="0" anchor="ctr"/>
          <a:lstStyle/>
          <a:p>
            <a:pPr algn="ctr"/>
            <a:r>
              <a:rPr lang="es-ES" dirty="0"/>
              <a:t>Semanal</a:t>
            </a:r>
          </a:p>
        </p:txBody>
      </p:sp>
      <p:sp>
        <p:nvSpPr>
          <p:cNvPr id="12" name="Rectángulo redondeado 11"/>
          <p:cNvSpPr/>
          <p:nvPr/>
        </p:nvSpPr>
        <p:spPr>
          <a:xfrm>
            <a:off x="8321977" y="4796062"/>
            <a:ext cx="2434101" cy="648260"/>
          </a:xfrm>
          <a:prstGeom prst="roundRect">
            <a:avLst/>
          </a:prstGeom>
          <a:solidFill>
            <a:srgbClr val="423E57"/>
          </a:solidFill>
        </p:spPr>
        <p:style>
          <a:lnRef idx="1">
            <a:schemeClr val="accent5"/>
          </a:lnRef>
          <a:fillRef idx="3">
            <a:schemeClr val="accent5"/>
          </a:fillRef>
          <a:effectRef idx="2">
            <a:schemeClr val="accent5"/>
          </a:effectRef>
          <a:fontRef idx="minor">
            <a:schemeClr val="lt1"/>
          </a:fontRef>
        </p:style>
        <p:txBody>
          <a:bodyPr rtlCol="0" anchor="ctr"/>
          <a:lstStyle/>
          <a:p>
            <a:pPr algn="ctr"/>
            <a:r>
              <a:rPr lang="es-ES" dirty="0"/>
              <a:t>Mensual</a:t>
            </a:r>
          </a:p>
        </p:txBody>
      </p:sp>
    </p:spTree>
    <p:extLst>
      <p:ext uri="{BB962C8B-B14F-4D97-AF65-F5344CB8AC3E}">
        <p14:creationId xmlns:p14="http://schemas.microsoft.com/office/powerpoint/2010/main" val="1654284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p:cNvPicPr>
            <a:picLocks noChangeAspect="1"/>
          </p:cNvPicPr>
          <p:nvPr/>
        </p:nvPicPr>
        <p:blipFill>
          <a:blip r:embed="rId3"/>
          <a:stretch>
            <a:fillRect/>
          </a:stretch>
        </p:blipFill>
        <p:spPr>
          <a:xfrm>
            <a:off x="604922" y="1496078"/>
            <a:ext cx="5416157" cy="4384769"/>
          </a:xfrm>
          <a:prstGeom prst="rect">
            <a:avLst/>
          </a:prstGeom>
        </p:spPr>
      </p:pic>
      <p:sp>
        <p:nvSpPr>
          <p:cNvPr id="8" name="Rectangle 2"/>
          <p:cNvSpPr>
            <a:spLocks noChangeArrowheads="1"/>
          </p:cNvSpPr>
          <p:nvPr/>
        </p:nvSpPr>
        <p:spPr bwMode="auto">
          <a:xfrm>
            <a:off x="2484536" y="473678"/>
            <a:ext cx="7222928"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nchor="ctr">
            <a:spAutoFit/>
          </a:bodyPr>
          <a:lstStyle/>
          <a:p>
            <a:pPr algn="ctr">
              <a:tabLst>
                <a:tab pos="571500" algn="l"/>
                <a:tab pos="2628900" algn="l"/>
              </a:tabLst>
              <a:defRPr/>
            </a:pPr>
            <a:r>
              <a:rPr lang="pt-BR" sz="3200" b="1" dirty="0">
                <a:solidFill>
                  <a:srgbClr val="1D1732"/>
                </a:solidFill>
                <a:latin typeface="Arial"/>
                <a:cs typeface="Arial"/>
              </a:rPr>
              <a:t>¿Qué </a:t>
            </a:r>
            <a:r>
              <a:rPr lang="pt-BR" sz="3200" b="1" dirty="0" err="1">
                <a:solidFill>
                  <a:srgbClr val="1D1732"/>
                </a:solidFill>
                <a:latin typeface="Arial"/>
                <a:cs typeface="Arial"/>
              </a:rPr>
              <a:t>y</a:t>
            </a:r>
            <a:r>
              <a:rPr lang="pt-BR" sz="3200" b="1" dirty="0">
                <a:solidFill>
                  <a:srgbClr val="1D1732"/>
                </a:solidFill>
                <a:latin typeface="Arial"/>
                <a:cs typeface="Arial"/>
              </a:rPr>
              <a:t> </a:t>
            </a:r>
            <a:r>
              <a:rPr lang="pt-BR" sz="3200" b="1" dirty="0" err="1">
                <a:solidFill>
                  <a:srgbClr val="1D1732"/>
                </a:solidFill>
                <a:latin typeface="Arial"/>
                <a:cs typeface="Arial"/>
              </a:rPr>
              <a:t>cuándo</a:t>
            </a:r>
            <a:r>
              <a:rPr lang="pt-BR" sz="3200" b="1" dirty="0">
                <a:solidFill>
                  <a:srgbClr val="1D1732"/>
                </a:solidFill>
                <a:latin typeface="Arial"/>
                <a:cs typeface="Arial"/>
              </a:rPr>
              <a:t> debemos medir?</a:t>
            </a:r>
          </a:p>
        </p:txBody>
      </p:sp>
      <p:sp>
        <p:nvSpPr>
          <p:cNvPr id="2" name="CuadroTexto 1"/>
          <p:cNvSpPr txBox="1"/>
          <p:nvPr/>
        </p:nvSpPr>
        <p:spPr>
          <a:xfrm>
            <a:off x="6096000" y="1595021"/>
            <a:ext cx="5730553" cy="4708981"/>
          </a:xfrm>
          <a:prstGeom prst="rect">
            <a:avLst/>
          </a:prstGeom>
          <a:noFill/>
        </p:spPr>
        <p:txBody>
          <a:bodyPr wrap="square" rtlCol="0">
            <a:spAutoFit/>
          </a:bodyPr>
          <a:lstStyle/>
          <a:p>
            <a:pPr marL="342900" indent="-342900">
              <a:buFont typeface="Arial"/>
              <a:buChar char="•"/>
            </a:pPr>
            <a:r>
              <a:rPr lang="es-ES" sz="2000" dirty="0">
                <a:solidFill>
                  <a:srgbClr val="1D1732"/>
                </a:solidFill>
                <a:latin typeface="Arial"/>
                <a:cs typeface="Arial"/>
              </a:rPr>
              <a:t>Monitoria clínica global: indica cómo la nutrición administrada afecta el estado clínico del paciente. </a:t>
            </a:r>
          </a:p>
          <a:p>
            <a:endParaRPr lang="es-ES" sz="2000" dirty="0">
              <a:solidFill>
                <a:srgbClr val="1D1732"/>
              </a:solidFill>
              <a:latin typeface="Arial"/>
              <a:cs typeface="Arial"/>
            </a:endParaRPr>
          </a:p>
          <a:p>
            <a:pPr marL="342900" indent="-342900">
              <a:buFont typeface="Arial"/>
              <a:buChar char="•"/>
            </a:pPr>
            <a:r>
              <a:rPr lang="es-ES" sz="2000" dirty="0">
                <a:solidFill>
                  <a:srgbClr val="1D1732"/>
                </a:solidFill>
                <a:latin typeface="Arial"/>
                <a:cs typeface="Arial"/>
              </a:rPr>
              <a:t>En la evaluación de la efectividad de la terapia nutricional se considera el resultado final (curación o no), los resultados intermedios (aumento de la prealbúmina, etc.) y otros aspectos tales como: factores de riesgo del paciente, intervención nutricional e indicadores económicos del proceso.</a:t>
            </a:r>
          </a:p>
          <a:p>
            <a:r>
              <a:rPr lang="es-ES" sz="2000" dirty="0">
                <a:solidFill>
                  <a:srgbClr val="1D1732"/>
                </a:solidFill>
                <a:latin typeface="Arial"/>
                <a:cs typeface="Arial"/>
              </a:rPr>
              <a:t> </a:t>
            </a:r>
          </a:p>
          <a:p>
            <a:pPr marL="342900" indent="-342900">
              <a:buFont typeface="Arial"/>
              <a:buChar char="•"/>
            </a:pPr>
            <a:r>
              <a:rPr lang="es-ES" sz="2000" dirty="0">
                <a:solidFill>
                  <a:srgbClr val="1D1732"/>
                </a:solidFill>
                <a:latin typeface="Arial"/>
                <a:cs typeface="Arial"/>
              </a:rPr>
              <a:t>También se deben tener en cuenta los resultados y las complicaciones. </a:t>
            </a:r>
          </a:p>
          <a:p>
            <a:endParaRPr lang="es-ES" sz="2000" dirty="0">
              <a:solidFill>
                <a:srgbClr val="1D1732"/>
              </a:solidFill>
              <a:latin typeface="Arial"/>
              <a:cs typeface="Arial"/>
            </a:endParaRPr>
          </a:p>
        </p:txBody>
      </p:sp>
    </p:spTree>
    <p:extLst>
      <p:ext uri="{BB962C8B-B14F-4D97-AF65-F5344CB8AC3E}">
        <p14:creationId xmlns:p14="http://schemas.microsoft.com/office/powerpoint/2010/main" val="32652013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Tabla 9">
            <a:extLst>
              <a:ext uri="{FF2B5EF4-FFF2-40B4-BE49-F238E27FC236}">
                <a16:creationId xmlns:a16="http://schemas.microsoft.com/office/drawing/2014/main" id="{D0112B49-CC29-4906-BE3F-C94E057D8192}"/>
              </a:ext>
            </a:extLst>
          </p:cNvPr>
          <p:cNvGraphicFramePr>
            <a:graphicFrameLocks noGrp="1"/>
          </p:cNvGraphicFramePr>
          <p:nvPr>
            <p:extLst>
              <p:ext uri="{D42A27DB-BD31-4B8C-83A1-F6EECF244321}">
                <p14:modId xmlns:p14="http://schemas.microsoft.com/office/powerpoint/2010/main" val="340353493"/>
              </p:ext>
            </p:extLst>
          </p:nvPr>
        </p:nvGraphicFramePr>
        <p:xfrm>
          <a:off x="626425" y="2145897"/>
          <a:ext cx="10939150" cy="3053221"/>
        </p:xfrm>
        <a:graphic>
          <a:graphicData uri="http://schemas.openxmlformats.org/drawingml/2006/table">
            <a:tbl>
              <a:tblPr firstRow="1" bandRow="1">
                <a:tableStyleId>{7E9639D4-E3E2-4D34-9284-5A2195B3D0D7}</a:tableStyleId>
              </a:tblPr>
              <a:tblGrid>
                <a:gridCol w="5469575">
                  <a:extLst>
                    <a:ext uri="{9D8B030D-6E8A-4147-A177-3AD203B41FA5}">
                      <a16:colId xmlns:a16="http://schemas.microsoft.com/office/drawing/2014/main" val="2045287020"/>
                    </a:ext>
                  </a:extLst>
                </a:gridCol>
                <a:gridCol w="5469575">
                  <a:extLst>
                    <a:ext uri="{9D8B030D-6E8A-4147-A177-3AD203B41FA5}">
                      <a16:colId xmlns:a16="http://schemas.microsoft.com/office/drawing/2014/main" val="1683429956"/>
                    </a:ext>
                  </a:extLst>
                </a:gridCol>
              </a:tblGrid>
              <a:tr h="686950">
                <a:tc>
                  <a:txBody>
                    <a:bodyPr/>
                    <a:lstStyle/>
                    <a:p>
                      <a:pPr marL="288000" algn="ctr" fontAlgn="b">
                        <a:lnSpc>
                          <a:spcPct val="150000"/>
                        </a:lnSpc>
                      </a:pPr>
                      <a:r>
                        <a:rPr lang="es-CO" sz="2300" u="none" strike="noStrike" dirty="0">
                          <a:effectLst/>
                          <a:latin typeface="Arial"/>
                          <a:cs typeface="Arial"/>
                        </a:rPr>
                        <a:t>Indicador </a:t>
                      </a:r>
                      <a:endParaRPr lang="es-CO" sz="2300" b="1" i="0" u="none" strike="noStrike" dirty="0">
                        <a:solidFill>
                          <a:srgbClr val="000000"/>
                        </a:solidFill>
                        <a:effectLst/>
                        <a:latin typeface="Arial"/>
                        <a:cs typeface="Arial"/>
                      </a:endParaRPr>
                    </a:p>
                  </a:txBody>
                  <a:tcPr marL="12700" marR="12700" marT="9525" marB="0" anchor="ctr">
                    <a:solidFill>
                      <a:srgbClr val="1D1732"/>
                    </a:solidFill>
                  </a:tcPr>
                </a:tc>
                <a:tc>
                  <a:txBody>
                    <a:bodyPr/>
                    <a:lstStyle/>
                    <a:p>
                      <a:pPr algn="ctr"/>
                      <a:r>
                        <a:rPr lang="es-MX" sz="2300" dirty="0">
                          <a:latin typeface="Arial"/>
                          <a:cs typeface="Arial"/>
                        </a:rPr>
                        <a:t> Frecuencia</a:t>
                      </a:r>
                      <a:endParaRPr lang="es-CO" sz="2300" dirty="0">
                        <a:solidFill>
                          <a:schemeClr val="tx1"/>
                        </a:solidFill>
                        <a:latin typeface="Arial"/>
                        <a:cs typeface="Arial"/>
                      </a:endParaRPr>
                    </a:p>
                  </a:txBody>
                  <a:tcPr marL="121920" marR="121920" anchor="ctr">
                    <a:solidFill>
                      <a:srgbClr val="1D1732"/>
                    </a:solidFill>
                  </a:tcPr>
                </a:tc>
                <a:extLst>
                  <a:ext uri="{0D108BD9-81ED-4DB2-BD59-A6C34878D82A}">
                    <a16:rowId xmlns:a16="http://schemas.microsoft.com/office/drawing/2014/main" val="1135091916"/>
                  </a:ext>
                </a:extLst>
              </a:tr>
              <a:tr h="508896">
                <a:tc gridSpan="2">
                  <a:txBody>
                    <a:bodyPr/>
                    <a:lstStyle/>
                    <a:p>
                      <a:pPr algn="ctr" fontAlgn="b"/>
                      <a:r>
                        <a:rPr lang="es-CO" sz="2000" i="0" u="none" strike="noStrike" dirty="0">
                          <a:solidFill>
                            <a:srgbClr val="1D1732"/>
                          </a:solidFill>
                          <a:effectLst/>
                          <a:latin typeface="Arial"/>
                          <a:cs typeface="Arial"/>
                        </a:rPr>
                        <a:t>NUTRICIONAL</a:t>
                      </a:r>
                      <a:endParaRPr lang="es-CO" sz="2000" b="0" i="0" u="none" strike="noStrike" dirty="0">
                        <a:solidFill>
                          <a:srgbClr val="1D1732"/>
                        </a:solidFill>
                        <a:effectLst/>
                        <a:latin typeface="Arial"/>
                        <a:cs typeface="Arial"/>
                      </a:endParaRPr>
                    </a:p>
                  </a:txBody>
                  <a:tcPr marL="12700" marR="12700" marT="9525" marB="0" anchor="b"/>
                </a:tc>
                <a:tc hMerge="1">
                  <a:txBody>
                    <a:bodyPr/>
                    <a:lstStyle/>
                    <a:p>
                      <a:endParaRPr lang="es-CO"/>
                    </a:p>
                  </a:txBody>
                  <a:tcPr/>
                </a:tc>
                <a:extLst>
                  <a:ext uri="{0D108BD9-81ED-4DB2-BD59-A6C34878D82A}">
                    <a16:rowId xmlns:a16="http://schemas.microsoft.com/office/drawing/2014/main" val="635345247"/>
                  </a:ext>
                </a:extLst>
              </a:tr>
              <a:tr h="508896">
                <a:tc>
                  <a:txBody>
                    <a:bodyPr/>
                    <a:lstStyle/>
                    <a:p>
                      <a:pPr algn="l" fontAlgn="t"/>
                      <a:r>
                        <a:rPr lang="es-CO" sz="2000" u="none" strike="noStrike" dirty="0">
                          <a:solidFill>
                            <a:srgbClr val="1D1732"/>
                          </a:solidFill>
                          <a:effectLst/>
                          <a:latin typeface="Arial"/>
                          <a:cs typeface="Arial"/>
                        </a:rPr>
                        <a:t>Control de aporte o ingesta de nutrientes vía oral, enteral o parenteral. </a:t>
                      </a:r>
                      <a:endParaRPr lang="es-CO" sz="2000" b="0" i="0" u="none" strike="noStrike" dirty="0">
                        <a:solidFill>
                          <a:srgbClr val="1D1732"/>
                        </a:solidFill>
                        <a:effectLst/>
                        <a:latin typeface="Arial"/>
                        <a:cs typeface="Arial"/>
                      </a:endParaRPr>
                    </a:p>
                  </a:txBody>
                  <a:tcPr marL="12700" marR="12700" marT="9525" marB="0"/>
                </a:tc>
                <a:tc>
                  <a:txBody>
                    <a:bodyPr/>
                    <a:lstStyle/>
                    <a:p>
                      <a:pPr algn="l" rtl="0" fontAlgn="ctr"/>
                      <a:r>
                        <a:rPr lang="es-CO" sz="2000" u="none" strike="noStrike" dirty="0">
                          <a:solidFill>
                            <a:srgbClr val="1D1732"/>
                          </a:solidFill>
                          <a:effectLst/>
                          <a:latin typeface="Arial"/>
                          <a:cs typeface="Arial"/>
                        </a:rPr>
                        <a:t>Diario inicialmente, se reduce a dos veces por semana cuando haya sensibilización.</a:t>
                      </a:r>
                      <a:endParaRPr lang="es-CO" sz="2000" b="0" i="0" u="none" strike="noStrike" dirty="0">
                        <a:solidFill>
                          <a:srgbClr val="1D1732"/>
                        </a:solidFill>
                        <a:effectLst/>
                        <a:latin typeface="Arial"/>
                        <a:cs typeface="Arial"/>
                      </a:endParaRPr>
                    </a:p>
                  </a:txBody>
                  <a:tcPr marL="12700" marR="12700" marT="9525" marB="0" anchor="ctr"/>
                </a:tc>
                <a:extLst>
                  <a:ext uri="{0D108BD9-81ED-4DB2-BD59-A6C34878D82A}">
                    <a16:rowId xmlns:a16="http://schemas.microsoft.com/office/drawing/2014/main" val="748123315"/>
                  </a:ext>
                </a:extLst>
              </a:tr>
              <a:tr h="508896">
                <a:tc>
                  <a:txBody>
                    <a:bodyPr/>
                    <a:lstStyle/>
                    <a:p>
                      <a:pPr algn="l" fontAlgn="b"/>
                      <a:r>
                        <a:rPr lang="es-CO" sz="2000" u="none" strike="noStrike" dirty="0">
                          <a:solidFill>
                            <a:srgbClr val="1D1732"/>
                          </a:solidFill>
                          <a:effectLst/>
                          <a:latin typeface="Arial"/>
                          <a:cs typeface="Arial"/>
                        </a:rPr>
                        <a:t>Volumen actual de la alimentación aportada.</a:t>
                      </a:r>
                      <a:endParaRPr lang="es-CO" sz="2000" b="0" i="0" u="none" strike="noStrike" dirty="0">
                        <a:solidFill>
                          <a:srgbClr val="1D1732"/>
                        </a:solidFill>
                        <a:effectLst/>
                        <a:latin typeface="Arial"/>
                        <a:cs typeface="Arial"/>
                      </a:endParaRPr>
                    </a:p>
                  </a:txBody>
                  <a:tcPr marL="12700" marR="12700" marT="9525" marB="0" anchor="ctr"/>
                </a:tc>
                <a:tc>
                  <a:txBody>
                    <a:bodyPr/>
                    <a:lstStyle/>
                    <a:p>
                      <a:pPr algn="l" rtl="0" fontAlgn="ctr"/>
                      <a:r>
                        <a:rPr lang="es-CO" sz="2000" u="none" strike="noStrike" dirty="0">
                          <a:solidFill>
                            <a:srgbClr val="1D1732"/>
                          </a:solidFill>
                          <a:effectLst/>
                          <a:latin typeface="Arial"/>
                          <a:cs typeface="Arial"/>
                        </a:rPr>
                        <a:t>Diario inicialmente, se reduce a dos veces por semana cuando haya sensibilización. </a:t>
                      </a:r>
                      <a:endParaRPr lang="es-CO" sz="2000" b="0" i="0" u="none" strike="noStrike" dirty="0">
                        <a:solidFill>
                          <a:srgbClr val="1D1732"/>
                        </a:solidFill>
                        <a:effectLst/>
                        <a:latin typeface="Arial"/>
                        <a:cs typeface="Arial"/>
                      </a:endParaRPr>
                    </a:p>
                  </a:txBody>
                  <a:tcPr marL="12700" marR="12700" marT="9525" marB="0" anchor="ctr"/>
                </a:tc>
                <a:extLst>
                  <a:ext uri="{0D108BD9-81ED-4DB2-BD59-A6C34878D82A}">
                    <a16:rowId xmlns:a16="http://schemas.microsoft.com/office/drawing/2014/main" val="3028224118"/>
                  </a:ext>
                </a:extLst>
              </a:tr>
              <a:tr h="508896">
                <a:tc>
                  <a:txBody>
                    <a:bodyPr/>
                    <a:lstStyle/>
                    <a:p>
                      <a:pPr algn="l" fontAlgn="b"/>
                      <a:r>
                        <a:rPr lang="es-CO" sz="2000" u="none" strike="noStrike" dirty="0">
                          <a:solidFill>
                            <a:srgbClr val="1D1732"/>
                          </a:solidFill>
                          <a:effectLst/>
                          <a:latin typeface="Arial"/>
                          <a:cs typeface="Arial"/>
                        </a:rPr>
                        <a:t>Reporte de balance de líquidos (enteral y parenteral) </a:t>
                      </a:r>
                      <a:endParaRPr lang="es-CO" sz="2000" b="0" i="0" u="none" strike="noStrike" dirty="0">
                        <a:solidFill>
                          <a:srgbClr val="1D1732"/>
                        </a:solidFill>
                        <a:effectLst/>
                        <a:latin typeface="Arial"/>
                        <a:cs typeface="Arial"/>
                      </a:endParaRPr>
                    </a:p>
                  </a:txBody>
                  <a:tcPr marL="12700" marR="12700" marT="9525" marB="0" anchor="b"/>
                </a:tc>
                <a:tc>
                  <a:txBody>
                    <a:bodyPr/>
                    <a:lstStyle/>
                    <a:p>
                      <a:pPr algn="l" rtl="0" fontAlgn="ctr"/>
                      <a:r>
                        <a:rPr lang="es-CO" sz="2000" u="none" strike="noStrike" dirty="0">
                          <a:solidFill>
                            <a:srgbClr val="1D1732"/>
                          </a:solidFill>
                          <a:effectLst/>
                          <a:latin typeface="Arial"/>
                          <a:cs typeface="Arial"/>
                        </a:rPr>
                        <a:t>Diario inicialmente, se reduce a dos veces por semana cuando haya sensibilización. </a:t>
                      </a:r>
                      <a:endParaRPr lang="es-CO" sz="2000" b="0" i="0" u="none" strike="noStrike" dirty="0">
                        <a:solidFill>
                          <a:srgbClr val="1D1732"/>
                        </a:solidFill>
                        <a:effectLst/>
                        <a:latin typeface="Arial"/>
                        <a:cs typeface="Arial"/>
                      </a:endParaRPr>
                    </a:p>
                  </a:txBody>
                  <a:tcPr marL="12700" marR="12700" marT="9525" marB="0" anchor="ctr"/>
                </a:tc>
                <a:extLst>
                  <a:ext uri="{0D108BD9-81ED-4DB2-BD59-A6C34878D82A}">
                    <a16:rowId xmlns:a16="http://schemas.microsoft.com/office/drawing/2014/main" val="2309793717"/>
                  </a:ext>
                </a:extLst>
              </a:tr>
            </a:tbl>
          </a:graphicData>
        </a:graphic>
      </p:graphicFrame>
      <p:sp>
        <p:nvSpPr>
          <p:cNvPr id="3" name="Título 2"/>
          <p:cNvSpPr>
            <a:spLocks noGrp="1"/>
          </p:cNvSpPr>
          <p:nvPr>
            <p:ph type="title"/>
          </p:nvPr>
        </p:nvSpPr>
        <p:spPr>
          <a:xfrm>
            <a:off x="1864677" y="256131"/>
            <a:ext cx="8481907" cy="1010775"/>
          </a:xfrm>
        </p:spPr>
        <p:txBody>
          <a:bodyPr>
            <a:normAutofit/>
          </a:bodyPr>
          <a:lstStyle/>
          <a:p>
            <a:pPr algn="ctr"/>
            <a:r>
              <a:rPr lang="es-ES" sz="3200" b="1" dirty="0">
                <a:solidFill>
                  <a:srgbClr val="1D1732"/>
                </a:solidFill>
                <a:latin typeface="Arial"/>
                <a:cs typeface="Arial"/>
              </a:rPr>
              <a:t>Frecuencia de medición paciente hospitalizado</a:t>
            </a:r>
          </a:p>
        </p:txBody>
      </p:sp>
      <p:sp>
        <p:nvSpPr>
          <p:cNvPr id="2" name="CuadroTexto 1"/>
          <p:cNvSpPr txBox="1"/>
          <p:nvPr/>
        </p:nvSpPr>
        <p:spPr>
          <a:xfrm>
            <a:off x="626425" y="5643963"/>
            <a:ext cx="10221068" cy="246221"/>
          </a:xfrm>
          <a:prstGeom prst="rect">
            <a:avLst/>
          </a:prstGeom>
          <a:noFill/>
        </p:spPr>
        <p:txBody>
          <a:bodyPr wrap="none" rtlCol="0">
            <a:spAutoFit/>
          </a:bodyPr>
          <a:lstStyle/>
          <a:p>
            <a:r>
              <a:rPr lang="es-ES" sz="1000" i="1" dirty="0">
                <a:solidFill>
                  <a:srgbClr val="9F9EA9"/>
                </a:solidFill>
                <a:latin typeface="Arial" panose="020B0604020202020204" pitchFamily="34" charset="0"/>
                <a:cs typeface="Arial" panose="020B0604020202020204" pitchFamily="34" charset="0"/>
              </a:rPr>
              <a:t>Nutrition </a:t>
            </a:r>
            <a:r>
              <a:rPr lang="es-ES" sz="1000" i="1" dirty="0" err="1">
                <a:solidFill>
                  <a:srgbClr val="9F9EA9"/>
                </a:solidFill>
                <a:latin typeface="Arial" panose="020B0604020202020204" pitchFamily="34" charset="0"/>
                <a:cs typeface="Arial" panose="020B0604020202020204" pitchFamily="34" charset="0"/>
              </a:rPr>
              <a:t>support</a:t>
            </a:r>
            <a:r>
              <a:rPr lang="es-ES" sz="1000" i="1" dirty="0">
                <a:solidFill>
                  <a:srgbClr val="9F9EA9"/>
                </a:solidFill>
                <a:latin typeface="Arial" panose="020B0604020202020204" pitchFamily="34" charset="0"/>
                <a:cs typeface="Arial" panose="020B0604020202020204" pitchFamily="34" charset="0"/>
              </a:rPr>
              <a:t> in </a:t>
            </a:r>
            <a:r>
              <a:rPr lang="es-ES" sz="1000" i="1" dirty="0" err="1">
                <a:solidFill>
                  <a:srgbClr val="9F9EA9"/>
                </a:solidFill>
                <a:latin typeface="Arial" panose="020B0604020202020204" pitchFamily="34" charset="0"/>
                <a:cs typeface="Arial" panose="020B0604020202020204" pitchFamily="34" charset="0"/>
              </a:rPr>
              <a:t>adults</a:t>
            </a:r>
            <a:r>
              <a:rPr lang="es-ES" sz="1000" i="1" dirty="0">
                <a:solidFill>
                  <a:srgbClr val="9F9EA9"/>
                </a:solidFill>
                <a:latin typeface="Arial" panose="020B0604020202020204" pitchFamily="34" charset="0"/>
                <a:cs typeface="Arial" panose="020B0604020202020204" pitchFamily="34" charset="0"/>
              </a:rPr>
              <a:t> Oral </a:t>
            </a:r>
            <a:r>
              <a:rPr lang="es-ES" sz="1000" i="1" dirty="0" err="1">
                <a:solidFill>
                  <a:srgbClr val="9F9EA9"/>
                </a:solidFill>
                <a:latin typeface="Arial" panose="020B0604020202020204" pitchFamily="34" charset="0"/>
                <a:cs typeface="Arial" panose="020B0604020202020204" pitchFamily="34" charset="0"/>
              </a:rPr>
              <a:t>nutrition</a:t>
            </a:r>
            <a:r>
              <a:rPr lang="es-ES" sz="1000" i="1" dirty="0">
                <a:solidFill>
                  <a:srgbClr val="9F9EA9"/>
                </a:solidFill>
                <a:latin typeface="Arial" panose="020B0604020202020204" pitchFamily="34" charset="0"/>
                <a:cs typeface="Arial" panose="020B0604020202020204" pitchFamily="34" charset="0"/>
              </a:rPr>
              <a:t> </a:t>
            </a:r>
            <a:r>
              <a:rPr lang="es-ES" sz="1000" i="1" dirty="0" err="1">
                <a:solidFill>
                  <a:srgbClr val="9F9EA9"/>
                </a:solidFill>
                <a:latin typeface="Arial" panose="020B0604020202020204" pitchFamily="34" charset="0"/>
                <a:cs typeface="Arial" panose="020B0604020202020204" pitchFamily="34" charset="0"/>
              </a:rPr>
              <a:t>support</a:t>
            </a:r>
            <a:r>
              <a:rPr lang="es-ES" sz="1000" i="1" dirty="0">
                <a:solidFill>
                  <a:srgbClr val="9F9EA9"/>
                </a:solidFill>
                <a:latin typeface="Arial" panose="020B0604020202020204" pitchFamily="34" charset="0"/>
                <a:cs typeface="Arial" panose="020B0604020202020204" pitchFamily="34" charset="0"/>
              </a:rPr>
              <a:t>, enteral </a:t>
            </a:r>
            <a:r>
              <a:rPr lang="es-ES" sz="1000" i="1" dirty="0" err="1">
                <a:solidFill>
                  <a:srgbClr val="9F9EA9"/>
                </a:solidFill>
                <a:latin typeface="Arial" panose="020B0604020202020204" pitchFamily="34" charset="0"/>
                <a:cs typeface="Arial" panose="020B0604020202020204" pitchFamily="34" charset="0"/>
              </a:rPr>
              <a:t>tube</a:t>
            </a:r>
            <a:r>
              <a:rPr lang="es-ES" sz="1000" i="1" dirty="0">
                <a:solidFill>
                  <a:srgbClr val="9F9EA9"/>
                </a:solidFill>
                <a:latin typeface="Arial" panose="020B0604020202020204" pitchFamily="34" charset="0"/>
                <a:cs typeface="Arial" panose="020B0604020202020204" pitchFamily="34" charset="0"/>
              </a:rPr>
              <a:t> </a:t>
            </a:r>
            <a:r>
              <a:rPr lang="es-ES" sz="1000" i="1" dirty="0" err="1">
                <a:solidFill>
                  <a:srgbClr val="9F9EA9"/>
                </a:solidFill>
                <a:latin typeface="Arial" panose="020B0604020202020204" pitchFamily="34" charset="0"/>
                <a:cs typeface="Arial" panose="020B0604020202020204" pitchFamily="34" charset="0"/>
              </a:rPr>
              <a:t>feeding</a:t>
            </a:r>
            <a:r>
              <a:rPr lang="es-ES" sz="1000" i="1" dirty="0">
                <a:solidFill>
                  <a:srgbClr val="9F9EA9"/>
                </a:solidFill>
                <a:latin typeface="Arial" panose="020B0604020202020204" pitchFamily="34" charset="0"/>
                <a:cs typeface="Arial" panose="020B0604020202020204" pitchFamily="34" charset="0"/>
              </a:rPr>
              <a:t> and parenteral </a:t>
            </a:r>
            <a:r>
              <a:rPr lang="es-ES" sz="1000" i="1" dirty="0" err="1">
                <a:solidFill>
                  <a:srgbClr val="9F9EA9"/>
                </a:solidFill>
                <a:latin typeface="Arial" panose="020B0604020202020204" pitchFamily="34" charset="0"/>
                <a:cs typeface="Arial" panose="020B0604020202020204" pitchFamily="34" charset="0"/>
              </a:rPr>
              <a:t>nutrition</a:t>
            </a:r>
            <a:r>
              <a:rPr lang="es-ES" sz="1000" i="1" dirty="0">
                <a:solidFill>
                  <a:srgbClr val="9F9EA9"/>
                </a:solidFill>
                <a:latin typeface="Arial" panose="020B0604020202020204" pitchFamily="34" charset="0"/>
                <a:cs typeface="Arial" panose="020B0604020202020204" pitchFamily="34" charset="0"/>
              </a:rPr>
              <a:t> </a:t>
            </a:r>
            <a:r>
              <a:rPr lang="es-ES" sz="1000" dirty="0">
                <a:solidFill>
                  <a:srgbClr val="9F9EA9"/>
                </a:solidFill>
                <a:latin typeface="Arial" panose="020B0604020202020204" pitchFamily="34" charset="0"/>
                <a:cs typeface="Arial" panose="020B0604020202020204" pitchFamily="34" charset="0"/>
              </a:rPr>
              <a:t>desarrollada por el </a:t>
            </a:r>
            <a:r>
              <a:rPr lang="es-ES" sz="1000" dirty="0" err="1">
                <a:solidFill>
                  <a:srgbClr val="9F9EA9"/>
                </a:solidFill>
                <a:latin typeface="Arial" panose="020B0604020202020204" pitchFamily="34" charset="0"/>
                <a:cs typeface="Arial" panose="020B0604020202020204" pitchFamily="34" charset="0"/>
              </a:rPr>
              <a:t>National</a:t>
            </a:r>
            <a:r>
              <a:rPr lang="es-ES" sz="1000" dirty="0">
                <a:solidFill>
                  <a:srgbClr val="9F9EA9"/>
                </a:solidFill>
                <a:latin typeface="Arial" panose="020B0604020202020204" pitchFamily="34" charset="0"/>
                <a:cs typeface="Arial" panose="020B0604020202020204" pitchFamily="34" charset="0"/>
              </a:rPr>
              <a:t> </a:t>
            </a:r>
            <a:r>
              <a:rPr lang="es-ES" sz="1000" dirty="0" err="1">
                <a:solidFill>
                  <a:srgbClr val="9F9EA9"/>
                </a:solidFill>
                <a:latin typeface="Arial" panose="020B0604020202020204" pitchFamily="34" charset="0"/>
                <a:cs typeface="Arial" panose="020B0604020202020204" pitchFamily="34" charset="0"/>
              </a:rPr>
              <a:t>Institute</a:t>
            </a:r>
            <a:r>
              <a:rPr lang="es-ES" sz="1000" dirty="0">
                <a:solidFill>
                  <a:srgbClr val="9F9EA9"/>
                </a:solidFill>
                <a:latin typeface="Arial" panose="020B0604020202020204" pitchFamily="34" charset="0"/>
                <a:cs typeface="Arial" panose="020B0604020202020204" pitchFamily="34" charset="0"/>
              </a:rPr>
              <a:t> </a:t>
            </a:r>
            <a:r>
              <a:rPr lang="es-ES" sz="1000" dirty="0" err="1">
                <a:solidFill>
                  <a:srgbClr val="9F9EA9"/>
                </a:solidFill>
                <a:latin typeface="Arial" panose="020B0604020202020204" pitchFamily="34" charset="0"/>
                <a:cs typeface="Arial" panose="020B0604020202020204" pitchFamily="34" charset="0"/>
              </a:rPr>
              <a:t>for</a:t>
            </a:r>
            <a:r>
              <a:rPr lang="es-ES" sz="1000" dirty="0">
                <a:solidFill>
                  <a:srgbClr val="9F9EA9"/>
                </a:solidFill>
                <a:latin typeface="Arial" panose="020B0604020202020204" pitchFamily="34" charset="0"/>
                <a:cs typeface="Arial" panose="020B0604020202020204" pitchFamily="34" charset="0"/>
              </a:rPr>
              <a:t> </a:t>
            </a:r>
            <a:r>
              <a:rPr lang="es-ES" sz="1000" dirty="0" err="1">
                <a:solidFill>
                  <a:srgbClr val="9F9EA9"/>
                </a:solidFill>
                <a:latin typeface="Arial" panose="020B0604020202020204" pitchFamily="34" charset="0"/>
                <a:cs typeface="Arial" panose="020B0604020202020204" pitchFamily="34" charset="0"/>
              </a:rPr>
              <a:t>Health</a:t>
            </a:r>
            <a:r>
              <a:rPr lang="es-ES" sz="1000" dirty="0">
                <a:solidFill>
                  <a:srgbClr val="9F9EA9"/>
                </a:solidFill>
                <a:latin typeface="Arial" panose="020B0604020202020204" pitchFamily="34" charset="0"/>
                <a:cs typeface="Arial" panose="020B0604020202020204" pitchFamily="34" charset="0"/>
              </a:rPr>
              <a:t> and </a:t>
            </a:r>
            <a:r>
              <a:rPr lang="es-ES" sz="1000" dirty="0" err="1">
                <a:solidFill>
                  <a:srgbClr val="9F9EA9"/>
                </a:solidFill>
                <a:latin typeface="Arial" panose="020B0604020202020204" pitchFamily="34" charset="0"/>
                <a:cs typeface="Arial" panose="020B0604020202020204" pitchFamily="34" charset="0"/>
              </a:rPr>
              <a:t>Care</a:t>
            </a:r>
            <a:r>
              <a:rPr lang="es-ES" sz="1000" dirty="0">
                <a:solidFill>
                  <a:srgbClr val="9F9EA9"/>
                </a:solidFill>
                <a:latin typeface="Arial" panose="020B0604020202020204" pitchFamily="34" charset="0"/>
                <a:cs typeface="Arial" panose="020B0604020202020204" pitchFamily="34" charset="0"/>
              </a:rPr>
              <a:t> </a:t>
            </a:r>
            <a:r>
              <a:rPr lang="es-ES" sz="1000" dirty="0" err="1">
                <a:solidFill>
                  <a:srgbClr val="9F9EA9"/>
                </a:solidFill>
                <a:latin typeface="Arial" panose="020B0604020202020204" pitchFamily="34" charset="0"/>
                <a:cs typeface="Arial" panose="020B0604020202020204" pitchFamily="34" charset="0"/>
              </a:rPr>
              <a:t>Excellence</a:t>
            </a:r>
            <a:r>
              <a:rPr lang="es-ES" sz="1000" dirty="0">
                <a:solidFill>
                  <a:srgbClr val="9F9EA9"/>
                </a:solidFill>
                <a:latin typeface="Arial" panose="020B0604020202020204" pitchFamily="34" charset="0"/>
                <a:cs typeface="Arial" panose="020B0604020202020204" pitchFamily="34" charset="0"/>
              </a:rPr>
              <a:t> - NICE en 2006 </a:t>
            </a:r>
          </a:p>
        </p:txBody>
      </p:sp>
    </p:spTree>
    <p:extLst>
      <p:ext uri="{BB962C8B-B14F-4D97-AF65-F5344CB8AC3E}">
        <p14:creationId xmlns:p14="http://schemas.microsoft.com/office/powerpoint/2010/main" val="26333621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a 3">
            <a:extLst>
              <a:ext uri="{FF2B5EF4-FFF2-40B4-BE49-F238E27FC236}">
                <a16:creationId xmlns:a16="http://schemas.microsoft.com/office/drawing/2014/main" id="{D0112B49-CC29-4906-BE3F-C94E057D8192}"/>
              </a:ext>
            </a:extLst>
          </p:cNvPr>
          <p:cNvGraphicFramePr>
            <a:graphicFrameLocks noGrp="1"/>
          </p:cNvGraphicFramePr>
          <p:nvPr>
            <p:extLst>
              <p:ext uri="{D42A27DB-BD31-4B8C-83A1-F6EECF244321}">
                <p14:modId xmlns:p14="http://schemas.microsoft.com/office/powerpoint/2010/main" val="369012351"/>
              </p:ext>
            </p:extLst>
          </p:nvPr>
        </p:nvGraphicFramePr>
        <p:xfrm>
          <a:off x="1105432" y="1746159"/>
          <a:ext cx="9981136" cy="3837881"/>
        </p:xfrm>
        <a:graphic>
          <a:graphicData uri="http://schemas.openxmlformats.org/drawingml/2006/table">
            <a:tbl>
              <a:tblPr firstRow="1" bandRow="1">
                <a:tableStyleId>{7E9639D4-E3E2-4D34-9284-5A2195B3D0D7}</a:tableStyleId>
              </a:tblPr>
              <a:tblGrid>
                <a:gridCol w="4524403">
                  <a:extLst>
                    <a:ext uri="{9D8B030D-6E8A-4147-A177-3AD203B41FA5}">
                      <a16:colId xmlns:a16="http://schemas.microsoft.com/office/drawing/2014/main" val="2045287020"/>
                    </a:ext>
                  </a:extLst>
                </a:gridCol>
                <a:gridCol w="5456733">
                  <a:extLst>
                    <a:ext uri="{9D8B030D-6E8A-4147-A177-3AD203B41FA5}">
                      <a16:colId xmlns:a16="http://schemas.microsoft.com/office/drawing/2014/main" val="3152558381"/>
                    </a:ext>
                  </a:extLst>
                </a:gridCol>
              </a:tblGrid>
              <a:tr h="630430">
                <a:tc>
                  <a:txBody>
                    <a:bodyPr/>
                    <a:lstStyle/>
                    <a:p>
                      <a:pPr marL="288000" algn="ctr" fontAlgn="b">
                        <a:lnSpc>
                          <a:spcPct val="150000"/>
                        </a:lnSpc>
                      </a:pPr>
                      <a:r>
                        <a:rPr lang="es-CO" sz="2000" u="none" strike="noStrike" dirty="0">
                          <a:solidFill>
                            <a:schemeClr val="bg1"/>
                          </a:solidFill>
                          <a:effectLst/>
                          <a:latin typeface="Arial"/>
                          <a:cs typeface="Arial"/>
                        </a:rPr>
                        <a:t>Indicador </a:t>
                      </a:r>
                      <a:endParaRPr lang="es-CO" sz="2000" b="1" i="0" u="none" strike="noStrike" dirty="0">
                        <a:solidFill>
                          <a:schemeClr val="bg1"/>
                        </a:solidFill>
                        <a:effectLst/>
                        <a:latin typeface="Arial"/>
                        <a:cs typeface="Arial"/>
                      </a:endParaRPr>
                    </a:p>
                  </a:txBody>
                  <a:tcPr marL="12700" marR="12700" marT="9525" marB="0" anchor="ctr">
                    <a:solidFill>
                      <a:srgbClr val="1D1732"/>
                    </a:solidFill>
                  </a:tcPr>
                </a:tc>
                <a:tc>
                  <a:txBody>
                    <a:bodyPr/>
                    <a:lstStyle/>
                    <a:p>
                      <a:pPr marL="288000" algn="ctr" fontAlgn="b">
                        <a:lnSpc>
                          <a:spcPct val="150000"/>
                        </a:lnSpc>
                      </a:pPr>
                      <a:r>
                        <a:rPr lang="es-MX" sz="2000" dirty="0">
                          <a:solidFill>
                            <a:schemeClr val="bg1"/>
                          </a:solidFill>
                          <a:latin typeface="Arial"/>
                          <a:cs typeface="Arial"/>
                        </a:rPr>
                        <a:t> Frecuencia </a:t>
                      </a:r>
                      <a:endParaRPr lang="es-CO" sz="2000" b="1" i="0" u="none" strike="noStrike" dirty="0">
                        <a:solidFill>
                          <a:schemeClr val="bg1"/>
                        </a:solidFill>
                        <a:effectLst/>
                        <a:latin typeface="Arial"/>
                        <a:cs typeface="Arial"/>
                      </a:endParaRPr>
                    </a:p>
                  </a:txBody>
                  <a:tcPr marL="121920" marR="121920" anchor="ctr">
                    <a:solidFill>
                      <a:srgbClr val="1D1732"/>
                    </a:solidFill>
                  </a:tcPr>
                </a:tc>
                <a:extLst>
                  <a:ext uri="{0D108BD9-81ED-4DB2-BD59-A6C34878D82A}">
                    <a16:rowId xmlns:a16="http://schemas.microsoft.com/office/drawing/2014/main" val="1135091916"/>
                  </a:ext>
                </a:extLst>
              </a:tr>
              <a:tr h="508896">
                <a:tc gridSpan="2">
                  <a:txBody>
                    <a:bodyPr/>
                    <a:lstStyle/>
                    <a:p>
                      <a:pPr algn="ctr" fontAlgn="b"/>
                      <a:r>
                        <a:rPr lang="es-CO" sz="2000" i="0" u="none" strike="noStrike" dirty="0">
                          <a:solidFill>
                            <a:srgbClr val="1D1732"/>
                          </a:solidFill>
                          <a:effectLst/>
                          <a:latin typeface="Arial"/>
                          <a:cs typeface="Arial"/>
                        </a:rPr>
                        <a:t>ANTROPOMETRÍA</a:t>
                      </a:r>
                      <a:r>
                        <a:rPr lang="es-CO" sz="2000" i="1" u="none" strike="noStrike" dirty="0">
                          <a:solidFill>
                            <a:srgbClr val="1D1732"/>
                          </a:solidFill>
                          <a:effectLst/>
                          <a:latin typeface="Arial"/>
                          <a:cs typeface="Arial"/>
                        </a:rPr>
                        <a:t> </a:t>
                      </a:r>
                      <a:endParaRPr lang="es-CO" sz="2000" b="0" i="1" u="none" strike="noStrike" dirty="0">
                        <a:solidFill>
                          <a:srgbClr val="1D1732"/>
                        </a:solidFill>
                        <a:effectLst/>
                        <a:latin typeface="Arial"/>
                        <a:cs typeface="Arial"/>
                      </a:endParaRPr>
                    </a:p>
                  </a:txBody>
                  <a:tcPr marL="12700" marR="12700" marT="9525" marB="0" anchor="b">
                    <a:lnB w="12700" cap="flat" cmpd="sng" algn="ctr">
                      <a:solidFill>
                        <a:schemeClr val="tx1"/>
                      </a:solidFill>
                      <a:prstDash val="solid"/>
                      <a:round/>
                      <a:headEnd type="none" w="med" len="med"/>
                      <a:tailEnd type="none" w="med" len="med"/>
                    </a:lnB>
                  </a:tcPr>
                </a:tc>
                <a:tc hMerge="1">
                  <a:txBody>
                    <a:bodyPr/>
                    <a:lstStyle/>
                    <a:p>
                      <a:endParaRPr lang="es-CO"/>
                    </a:p>
                  </a:txBody>
                  <a:tcPr/>
                </a:tc>
                <a:extLst>
                  <a:ext uri="{0D108BD9-81ED-4DB2-BD59-A6C34878D82A}">
                    <a16:rowId xmlns:a16="http://schemas.microsoft.com/office/drawing/2014/main" val="4104313769"/>
                  </a:ext>
                </a:extLst>
              </a:tr>
              <a:tr h="951409">
                <a:tc>
                  <a:txBody>
                    <a:bodyPr/>
                    <a:lstStyle/>
                    <a:p>
                      <a:pPr algn="l" fontAlgn="ctr"/>
                      <a:r>
                        <a:rPr lang="es-CO" sz="2000" u="none" strike="noStrike" dirty="0">
                          <a:solidFill>
                            <a:srgbClr val="1D1732"/>
                          </a:solidFill>
                          <a:effectLst/>
                          <a:latin typeface="Arial"/>
                          <a:cs typeface="Arial"/>
                        </a:rPr>
                        <a:t>   Peso </a:t>
                      </a:r>
                      <a:endParaRPr lang="es-CO" sz="2000" b="0" i="0" u="none" strike="noStrike" dirty="0">
                        <a:solidFill>
                          <a:srgbClr val="1D1732"/>
                        </a:solidFill>
                        <a:effectLst/>
                        <a:latin typeface="Arial"/>
                        <a:cs typeface="Arial"/>
                      </a:endParaRPr>
                    </a:p>
                  </a:txBody>
                  <a:tcPr marL="12700" marR="12700"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93675" indent="34925" algn="l" fontAlgn="ctr">
                        <a:tabLst/>
                      </a:pPr>
                      <a:r>
                        <a:rPr lang="es-CO" sz="2000" u="none" strike="noStrike" dirty="0">
                          <a:solidFill>
                            <a:srgbClr val="1D1732"/>
                          </a:solidFill>
                          <a:effectLst/>
                          <a:latin typeface="Arial"/>
                          <a:cs typeface="Arial"/>
                        </a:rPr>
                        <a:t>Realizar de manera diaria si hay problemas con el balance hídrico, posteriormente se reducirá a toma semanal y mensual. </a:t>
                      </a:r>
                      <a:endParaRPr lang="es-CO" sz="2000" b="0" i="0" u="none" strike="noStrike" dirty="0">
                        <a:solidFill>
                          <a:srgbClr val="1D1732"/>
                        </a:solidFill>
                        <a:effectLst/>
                        <a:latin typeface="Arial"/>
                        <a:cs typeface="Arial"/>
                      </a:endParaRPr>
                    </a:p>
                  </a:txBody>
                  <a:tcPr marL="12700" marR="1270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530350394"/>
                  </a:ext>
                </a:extLst>
              </a:tr>
              <a:tr h="508896">
                <a:tc>
                  <a:txBody>
                    <a:bodyPr/>
                    <a:lstStyle/>
                    <a:p>
                      <a:pPr algn="l" fontAlgn="b"/>
                      <a:r>
                        <a:rPr lang="es-CO" sz="2000" u="none" strike="noStrike" dirty="0">
                          <a:solidFill>
                            <a:srgbClr val="1D1732"/>
                          </a:solidFill>
                          <a:effectLst/>
                          <a:latin typeface="Arial"/>
                          <a:cs typeface="Arial"/>
                        </a:rPr>
                        <a:t>   IMC</a:t>
                      </a:r>
                      <a:endParaRPr lang="es-CO" sz="2000" b="0" i="0" u="none" strike="noStrike" dirty="0">
                        <a:solidFill>
                          <a:srgbClr val="1D1732"/>
                        </a:solidFill>
                        <a:effectLst/>
                        <a:latin typeface="Arial"/>
                        <a:cs typeface="Arial"/>
                      </a:endParaRPr>
                    </a:p>
                  </a:txBody>
                  <a:tcPr marL="12700" marR="12700"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93675" indent="0" algn="l" fontAlgn="b">
                        <a:tabLst/>
                      </a:pPr>
                      <a:r>
                        <a:rPr lang="es-CO" sz="2000" u="none" strike="noStrike" dirty="0">
                          <a:solidFill>
                            <a:srgbClr val="1D1732"/>
                          </a:solidFill>
                          <a:effectLst/>
                          <a:latin typeface="Arial"/>
                          <a:cs typeface="Arial"/>
                        </a:rPr>
                        <a:t>Al inicio del soporte </a:t>
                      </a:r>
                      <a:endParaRPr lang="es-CO" sz="2000" b="0" i="0" u="none" strike="noStrike" dirty="0">
                        <a:solidFill>
                          <a:srgbClr val="1D1732"/>
                        </a:solidFill>
                        <a:effectLst/>
                        <a:latin typeface="Arial"/>
                        <a:cs typeface="Arial"/>
                      </a:endParaRPr>
                    </a:p>
                  </a:txBody>
                  <a:tcPr marL="12700" marR="12700"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09540614"/>
                  </a:ext>
                </a:extLst>
              </a:tr>
              <a:tr h="508896">
                <a:tc>
                  <a:txBody>
                    <a:bodyPr/>
                    <a:lstStyle/>
                    <a:p>
                      <a:pPr algn="l" fontAlgn="b"/>
                      <a:r>
                        <a:rPr lang="es-CO" sz="2000" u="none" strike="noStrike" dirty="0">
                          <a:solidFill>
                            <a:srgbClr val="1D1732"/>
                          </a:solidFill>
                          <a:effectLst/>
                          <a:latin typeface="Arial"/>
                          <a:cs typeface="Arial"/>
                        </a:rPr>
                        <a:t>   Circunferencia del brazo </a:t>
                      </a:r>
                      <a:endParaRPr lang="es-CO" sz="2000" b="0" i="0" u="none" strike="noStrike" dirty="0">
                        <a:solidFill>
                          <a:srgbClr val="1D1732"/>
                        </a:solidFill>
                        <a:effectLst/>
                        <a:latin typeface="Arial"/>
                        <a:cs typeface="Arial"/>
                      </a:endParaRPr>
                    </a:p>
                  </a:txBody>
                  <a:tcPr marL="12700" marR="12700"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93675" indent="0" algn="l" fontAlgn="b">
                        <a:tabLst/>
                      </a:pPr>
                      <a:r>
                        <a:rPr lang="es-CO" sz="2000" u="none" strike="noStrike" dirty="0">
                          <a:solidFill>
                            <a:srgbClr val="1D1732"/>
                          </a:solidFill>
                          <a:effectLst/>
                          <a:latin typeface="Arial"/>
                          <a:cs typeface="Arial"/>
                        </a:rPr>
                        <a:t>Mensual, si el peso no se puede obtener o es difícil de interpretar.</a:t>
                      </a:r>
                      <a:endParaRPr lang="es-CO" sz="2000" b="0" i="0" u="none" strike="noStrike" dirty="0">
                        <a:solidFill>
                          <a:srgbClr val="1D1732"/>
                        </a:solidFill>
                        <a:effectLst/>
                        <a:latin typeface="Arial"/>
                        <a:cs typeface="Arial"/>
                      </a:endParaRPr>
                    </a:p>
                  </a:txBody>
                  <a:tcPr marL="12700" marR="12700"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20221333"/>
                  </a:ext>
                </a:extLst>
              </a:tr>
              <a:tr h="508896">
                <a:tc>
                  <a:txBody>
                    <a:bodyPr/>
                    <a:lstStyle/>
                    <a:p>
                      <a:pPr algn="l" fontAlgn="b"/>
                      <a:r>
                        <a:rPr lang="es-CO" sz="2000" u="none" strike="noStrike" dirty="0">
                          <a:solidFill>
                            <a:srgbClr val="1D1732"/>
                          </a:solidFill>
                          <a:effectLst/>
                          <a:latin typeface="Arial"/>
                          <a:cs typeface="Arial"/>
                        </a:rPr>
                        <a:t>   Pliegue cutáneo del tríceps</a:t>
                      </a:r>
                      <a:endParaRPr lang="es-CO" sz="2000" b="0" i="0" u="none" strike="noStrike" dirty="0">
                        <a:solidFill>
                          <a:srgbClr val="1D1732"/>
                        </a:solidFill>
                        <a:effectLst/>
                        <a:latin typeface="Arial"/>
                        <a:cs typeface="Arial"/>
                      </a:endParaRPr>
                    </a:p>
                  </a:txBody>
                  <a:tcPr marL="12700" marR="12700"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39700" indent="53975" algn="l" fontAlgn="b">
                        <a:tabLst/>
                      </a:pPr>
                      <a:r>
                        <a:rPr lang="es-CO" sz="2000" u="none" strike="noStrike" dirty="0">
                          <a:solidFill>
                            <a:srgbClr val="1D1732"/>
                          </a:solidFill>
                          <a:effectLst/>
                          <a:latin typeface="Arial"/>
                          <a:cs typeface="Arial"/>
                        </a:rPr>
                        <a:t>Mensual, si el peso no se puede obtener o es difícil de interpretar.</a:t>
                      </a:r>
                      <a:endParaRPr lang="es-CO" sz="2000" b="0" i="0" u="none" strike="noStrike" dirty="0">
                        <a:solidFill>
                          <a:srgbClr val="1D1732"/>
                        </a:solidFill>
                        <a:effectLst/>
                        <a:latin typeface="Arial"/>
                        <a:cs typeface="Arial"/>
                      </a:endParaRPr>
                    </a:p>
                  </a:txBody>
                  <a:tcPr marL="12700" marR="12700"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90986467"/>
                  </a:ext>
                </a:extLst>
              </a:tr>
            </a:tbl>
          </a:graphicData>
        </a:graphic>
      </p:graphicFrame>
      <p:sp>
        <p:nvSpPr>
          <p:cNvPr id="9" name="CuadroTexto 8"/>
          <p:cNvSpPr txBox="1"/>
          <p:nvPr/>
        </p:nvSpPr>
        <p:spPr>
          <a:xfrm>
            <a:off x="1105432" y="5825048"/>
            <a:ext cx="6926944" cy="400110"/>
          </a:xfrm>
          <a:prstGeom prst="rect">
            <a:avLst/>
          </a:prstGeom>
          <a:noFill/>
        </p:spPr>
        <p:txBody>
          <a:bodyPr wrap="square" rtlCol="0">
            <a:spAutoFit/>
          </a:bodyPr>
          <a:lstStyle/>
          <a:p>
            <a:r>
              <a:rPr lang="es-ES" sz="1000" i="1" dirty="0">
                <a:solidFill>
                  <a:srgbClr val="9F9EA9"/>
                </a:solidFill>
                <a:latin typeface="Arial" panose="020B0604020202020204" pitchFamily="34" charset="0"/>
                <a:cs typeface="Arial" panose="020B0604020202020204" pitchFamily="34" charset="0"/>
              </a:rPr>
              <a:t>Nutrition </a:t>
            </a:r>
            <a:r>
              <a:rPr lang="es-ES" sz="1000" i="1" dirty="0" err="1">
                <a:solidFill>
                  <a:srgbClr val="9F9EA9"/>
                </a:solidFill>
                <a:latin typeface="Arial" panose="020B0604020202020204" pitchFamily="34" charset="0"/>
                <a:cs typeface="Arial" panose="020B0604020202020204" pitchFamily="34" charset="0"/>
              </a:rPr>
              <a:t>support</a:t>
            </a:r>
            <a:r>
              <a:rPr lang="es-ES" sz="1000" i="1" dirty="0">
                <a:solidFill>
                  <a:srgbClr val="9F9EA9"/>
                </a:solidFill>
                <a:latin typeface="Arial" panose="020B0604020202020204" pitchFamily="34" charset="0"/>
                <a:cs typeface="Arial" panose="020B0604020202020204" pitchFamily="34" charset="0"/>
              </a:rPr>
              <a:t> in </a:t>
            </a:r>
            <a:r>
              <a:rPr lang="es-ES" sz="1000" i="1" dirty="0" err="1">
                <a:solidFill>
                  <a:srgbClr val="9F9EA9"/>
                </a:solidFill>
                <a:latin typeface="Arial" panose="020B0604020202020204" pitchFamily="34" charset="0"/>
                <a:cs typeface="Arial" panose="020B0604020202020204" pitchFamily="34" charset="0"/>
              </a:rPr>
              <a:t>adults</a:t>
            </a:r>
            <a:r>
              <a:rPr lang="es-ES" sz="1000" i="1" dirty="0">
                <a:solidFill>
                  <a:srgbClr val="9F9EA9"/>
                </a:solidFill>
                <a:latin typeface="Arial" panose="020B0604020202020204" pitchFamily="34" charset="0"/>
                <a:cs typeface="Arial" panose="020B0604020202020204" pitchFamily="34" charset="0"/>
              </a:rPr>
              <a:t> Oral </a:t>
            </a:r>
            <a:r>
              <a:rPr lang="es-ES" sz="1000" i="1" dirty="0" err="1">
                <a:solidFill>
                  <a:srgbClr val="9F9EA9"/>
                </a:solidFill>
                <a:latin typeface="Arial" panose="020B0604020202020204" pitchFamily="34" charset="0"/>
                <a:cs typeface="Arial" panose="020B0604020202020204" pitchFamily="34" charset="0"/>
              </a:rPr>
              <a:t>nutrition</a:t>
            </a:r>
            <a:r>
              <a:rPr lang="es-ES" sz="1000" i="1" dirty="0">
                <a:solidFill>
                  <a:srgbClr val="9F9EA9"/>
                </a:solidFill>
                <a:latin typeface="Arial" panose="020B0604020202020204" pitchFamily="34" charset="0"/>
                <a:cs typeface="Arial" panose="020B0604020202020204" pitchFamily="34" charset="0"/>
              </a:rPr>
              <a:t> </a:t>
            </a:r>
            <a:r>
              <a:rPr lang="es-ES" sz="1000" i="1" dirty="0" err="1">
                <a:solidFill>
                  <a:srgbClr val="9F9EA9"/>
                </a:solidFill>
                <a:latin typeface="Arial" panose="020B0604020202020204" pitchFamily="34" charset="0"/>
                <a:cs typeface="Arial" panose="020B0604020202020204" pitchFamily="34" charset="0"/>
              </a:rPr>
              <a:t>support</a:t>
            </a:r>
            <a:r>
              <a:rPr lang="es-ES" sz="1000" i="1" dirty="0">
                <a:solidFill>
                  <a:srgbClr val="9F9EA9"/>
                </a:solidFill>
                <a:latin typeface="Arial" panose="020B0604020202020204" pitchFamily="34" charset="0"/>
                <a:cs typeface="Arial" panose="020B0604020202020204" pitchFamily="34" charset="0"/>
              </a:rPr>
              <a:t>, enteral </a:t>
            </a:r>
            <a:r>
              <a:rPr lang="es-ES" sz="1000" i="1" dirty="0" err="1">
                <a:solidFill>
                  <a:srgbClr val="9F9EA9"/>
                </a:solidFill>
                <a:latin typeface="Arial" panose="020B0604020202020204" pitchFamily="34" charset="0"/>
                <a:cs typeface="Arial" panose="020B0604020202020204" pitchFamily="34" charset="0"/>
              </a:rPr>
              <a:t>tube</a:t>
            </a:r>
            <a:r>
              <a:rPr lang="es-ES" sz="1000" i="1" dirty="0">
                <a:solidFill>
                  <a:srgbClr val="9F9EA9"/>
                </a:solidFill>
                <a:latin typeface="Arial" panose="020B0604020202020204" pitchFamily="34" charset="0"/>
                <a:cs typeface="Arial" panose="020B0604020202020204" pitchFamily="34" charset="0"/>
              </a:rPr>
              <a:t> </a:t>
            </a:r>
            <a:r>
              <a:rPr lang="es-ES" sz="1000" i="1" dirty="0" err="1">
                <a:solidFill>
                  <a:srgbClr val="9F9EA9"/>
                </a:solidFill>
                <a:latin typeface="Arial" panose="020B0604020202020204" pitchFamily="34" charset="0"/>
                <a:cs typeface="Arial" panose="020B0604020202020204" pitchFamily="34" charset="0"/>
              </a:rPr>
              <a:t>feeding</a:t>
            </a:r>
            <a:r>
              <a:rPr lang="es-ES" sz="1000" i="1" dirty="0">
                <a:solidFill>
                  <a:srgbClr val="9F9EA9"/>
                </a:solidFill>
                <a:latin typeface="Arial" panose="020B0604020202020204" pitchFamily="34" charset="0"/>
                <a:cs typeface="Arial" panose="020B0604020202020204" pitchFamily="34" charset="0"/>
              </a:rPr>
              <a:t> and parenteral </a:t>
            </a:r>
            <a:r>
              <a:rPr lang="es-ES" sz="1000" i="1" dirty="0" err="1">
                <a:solidFill>
                  <a:srgbClr val="9F9EA9"/>
                </a:solidFill>
                <a:latin typeface="Arial" panose="020B0604020202020204" pitchFamily="34" charset="0"/>
                <a:cs typeface="Arial" panose="020B0604020202020204" pitchFamily="34" charset="0"/>
              </a:rPr>
              <a:t>nutrition</a:t>
            </a:r>
            <a:r>
              <a:rPr lang="es-ES" sz="1000" i="1" dirty="0">
                <a:solidFill>
                  <a:srgbClr val="9F9EA9"/>
                </a:solidFill>
                <a:latin typeface="Arial" panose="020B0604020202020204" pitchFamily="34" charset="0"/>
                <a:cs typeface="Arial" panose="020B0604020202020204" pitchFamily="34" charset="0"/>
              </a:rPr>
              <a:t> </a:t>
            </a:r>
            <a:r>
              <a:rPr lang="es-ES" sz="1000" dirty="0">
                <a:solidFill>
                  <a:srgbClr val="9F9EA9"/>
                </a:solidFill>
                <a:latin typeface="Arial" panose="020B0604020202020204" pitchFamily="34" charset="0"/>
                <a:cs typeface="Arial" panose="020B0604020202020204" pitchFamily="34" charset="0"/>
              </a:rPr>
              <a:t>desarrollada por el </a:t>
            </a:r>
            <a:r>
              <a:rPr lang="es-ES" sz="1000" dirty="0" err="1">
                <a:solidFill>
                  <a:srgbClr val="9F9EA9"/>
                </a:solidFill>
                <a:latin typeface="Arial" panose="020B0604020202020204" pitchFamily="34" charset="0"/>
                <a:cs typeface="Arial" panose="020B0604020202020204" pitchFamily="34" charset="0"/>
              </a:rPr>
              <a:t>National</a:t>
            </a:r>
            <a:r>
              <a:rPr lang="es-ES" sz="1000" dirty="0">
                <a:solidFill>
                  <a:srgbClr val="9F9EA9"/>
                </a:solidFill>
                <a:latin typeface="Arial" panose="020B0604020202020204" pitchFamily="34" charset="0"/>
                <a:cs typeface="Arial" panose="020B0604020202020204" pitchFamily="34" charset="0"/>
              </a:rPr>
              <a:t> </a:t>
            </a:r>
            <a:r>
              <a:rPr lang="es-ES" sz="1000" dirty="0" err="1">
                <a:solidFill>
                  <a:srgbClr val="9F9EA9"/>
                </a:solidFill>
                <a:latin typeface="Arial" panose="020B0604020202020204" pitchFamily="34" charset="0"/>
                <a:cs typeface="Arial" panose="020B0604020202020204" pitchFamily="34" charset="0"/>
              </a:rPr>
              <a:t>Institute</a:t>
            </a:r>
            <a:r>
              <a:rPr lang="es-ES" sz="1000" dirty="0">
                <a:solidFill>
                  <a:srgbClr val="9F9EA9"/>
                </a:solidFill>
                <a:latin typeface="Arial" panose="020B0604020202020204" pitchFamily="34" charset="0"/>
                <a:cs typeface="Arial" panose="020B0604020202020204" pitchFamily="34" charset="0"/>
              </a:rPr>
              <a:t> </a:t>
            </a:r>
            <a:r>
              <a:rPr lang="es-ES" sz="1000" dirty="0" err="1">
                <a:solidFill>
                  <a:srgbClr val="9F9EA9"/>
                </a:solidFill>
                <a:latin typeface="Arial" panose="020B0604020202020204" pitchFamily="34" charset="0"/>
                <a:cs typeface="Arial" panose="020B0604020202020204" pitchFamily="34" charset="0"/>
              </a:rPr>
              <a:t>for</a:t>
            </a:r>
            <a:r>
              <a:rPr lang="es-ES" sz="1000" dirty="0">
                <a:solidFill>
                  <a:srgbClr val="9F9EA9"/>
                </a:solidFill>
                <a:latin typeface="Arial" panose="020B0604020202020204" pitchFamily="34" charset="0"/>
                <a:cs typeface="Arial" panose="020B0604020202020204" pitchFamily="34" charset="0"/>
              </a:rPr>
              <a:t> </a:t>
            </a:r>
            <a:r>
              <a:rPr lang="es-ES" sz="1000" dirty="0" err="1">
                <a:solidFill>
                  <a:srgbClr val="9F9EA9"/>
                </a:solidFill>
                <a:latin typeface="Arial" panose="020B0604020202020204" pitchFamily="34" charset="0"/>
                <a:cs typeface="Arial" panose="020B0604020202020204" pitchFamily="34" charset="0"/>
              </a:rPr>
              <a:t>Health</a:t>
            </a:r>
            <a:r>
              <a:rPr lang="es-ES" sz="1000" dirty="0">
                <a:solidFill>
                  <a:srgbClr val="9F9EA9"/>
                </a:solidFill>
                <a:latin typeface="Arial" panose="020B0604020202020204" pitchFamily="34" charset="0"/>
                <a:cs typeface="Arial" panose="020B0604020202020204" pitchFamily="34" charset="0"/>
              </a:rPr>
              <a:t> and </a:t>
            </a:r>
            <a:r>
              <a:rPr lang="es-ES" sz="1000" dirty="0" err="1">
                <a:solidFill>
                  <a:srgbClr val="9F9EA9"/>
                </a:solidFill>
                <a:latin typeface="Arial" panose="020B0604020202020204" pitchFamily="34" charset="0"/>
                <a:cs typeface="Arial" panose="020B0604020202020204" pitchFamily="34" charset="0"/>
              </a:rPr>
              <a:t>Care</a:t>
            </a:r>
            <a:r>
              <a:rPr lang="es-ES" sz="1000" dirty="0">
                <a:solidFill>
                  <a:srgbClr val="9F9EA9"/>
                </a:solidFill>
                <a:latin typeface="Arial" panose="020B0604020202020204" pitchFamily="34" charset="0"/>
                <a:cs typeface="Arial" panose="020B0604020202020204" pitchFamily="34" charset="0"/>
              </a:rPr>
              <a:t> </a:t>
            </a:r>
            <a:r>
              <a:rPr lang="es-ES" sz="1000" dirty="0" err="1">
                <a:solidFill>
                  <a:srgbClr val="9F9EA9"/>
                </a:solidFill>
                <a:latin typeface="Arial" panose="020B0604020202020204" pitchFamily="34" charset="0"/>
                <a:cs typeface="Arial" panose="020B0604020202020204" pitchFamily="34" charset="0"/>
              </a:rPr>
              <a:t>Excellence</a:t>
            </a:r>
            <a:r>
              <a:rPr lang="es-ES" sz="1000" dirty="0">
                <a:solidFill>
                  <a:srgbClr val="9F9EA9"/>
                </a:solidFill>
                <a:latin typeface="Arial" panose="020B0604020202020204" pitchFamily="34" charset="0"/>
                <a:cs typeface="Arial" panose="020B0604020202020204" pitchFamily="34" charset="0"/>
              </a:rPr>
              <a:t> - NICE en 2006 </a:t>
            </a:r>
          </a:p>
        </p:txBody>
      </p:sp>
      <p:sp>
        <p:nvSpPr>
          <p:cNvPr id="11" name="Título 2"/>
          <p:cNvSpPr txBox="1">
            <a:spLocks/>
          </p:cNvSpPr>
          <p:nvPr/>
        </p:nvSpPr>
        <p:spPr>
          <a:xfrm>
            <a:off x="1807640" y="294321"/>
            <a:ext cx="8576720" cy="101077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ES" sz="3200" b="1" dirty="0">
                <a:solidFill>
                  <a:srgbClr val="1D1732"/>
                </a:solidFill>
                <a:latin typeface="Arial"/>
                <a:cs typeface="Arial"/>
              </a:rPr>
              <a:t>Frecuencia de medición paciente hospitalizado</a:t>
            </a:r>
          </a:p>
        </p:txBody>
      </p:sp>
    </p:spTree>
    <p:extLst>
      <p:ext uri="{BB962C8B-B14F-4D97-AF65-F5344CB8AC3E}">
        <p14:creationId xmlns:p14="http://schemas.microsoft.com/office/powerpoint/2010/main" val="5382900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a 3">
            <a:extLst>
              <a:ext uri="{FF2B5EF4-FFF2-40B4-BE49-F238E27FC236}">
                <a16:creationId xmlns:a16="http://schemas.microsoft.com/office/drawing/2014/main" id="{D97F8CDE-5361-41A1-961E-CFD5789FA385}"/>
              </a:ext>
            </a:extLst>
          </p:cNvPr>
          <p:cNvGraphicFramePr>
            <a:graphicFrameLocks noGrp="1"/>
          </p:cNvGraphicFramePr>
          <p:nvPr>
            <p:extLst>
              <p:ext uri="{D42A27DB-BD31-4B8C-83A1-F6EECF244321}">
                <p14:modId xmlns:p14="http://schemas.microsoft.com/office/powerpoint/2010/main" val="471241318"/>
              </p:ext>
            </p:extLst>
          </p:nvPr>
        </p:nvGraphicFramePr>
        <p:xfrm>
          <a:off x="1578362" y="1925770"/>
          <a:ext cx="9035276" cy="3448214"/>
        </p:xfrm>
        <a:graphic>
          <a:graphicData uri="http://schemas.openxmlformats.org/drawingml/2006/table">
            <a:tbl>
              <a:tblPr firstRow="1" bandRow="1">
                <a:tableStyleId>{7E9639D4-E3E2-4D34-9284-5A2195B3D0D7}</a:tableStyleId>
              </a:tblPr>
              <a:tblGrid>
                <a:gridCol w="4026458">
                  <a:extLst>
                    <a:ext uri="{9D8B030D-6E8A-4147-A177-3AD203B41FA5}">
                      <a16:colId xmlns:a16="http://schemas.microsoft.com/office/drawing/2014/main" val="1101863704"/>
                    </a:ext>
                  </a:extLst>
                </a:gridCol>
                <a:gridCol w="491180">
                  <a:extLst>
                    <a:ext uri="{9D8B030D-6E8A-4147-A177-3AD203B41FA5}">
                      <a16:colId xmlns:a16="http://schemas.microsoft.com/office/drawing/2014/main" val="20001"/>
                    </a:ext>
                  </a:extLst>
                </a:gridCol>
                <a:gridCol w="4517638">
                  <a:extLst>
                    <a:ext uri="{9D8B030D-6E8A-4147-A177-3AD203B41FA5}">
                      <a16:colId xmlns:a16="http://schemas.microsoft.com/office/drawing/2014/main" val="3936741397"/>
                    </a:ext>
                  </a:extLst>
                </a:gridCol>
              </a:tblGrid>
              <a:tr h="360920">
                <a:tc gridSpan="2">
                  <a:txBody>
                    <a:bodyPr/>
                    <a:lstStyle/>
                    <a:p>
                      <a:pPr algn="ctr"/>
                      <a:r>
                        <a:rPr lang="es-MX" sz="1800" dirty="0">
                          <a:latin typeface="Arial"/>
                          <a:cs typeface="Arial"/>
                        </a:rPr>
                        <a:t>INDICADOR  </a:t>
                      </a:r>
                      <a:endParaRPr lang="es-CO" sz="1800" dirty="0">
                        <a:latin typeface="Arial"/>
                        <a:cs typeface="Arial"/>
                      </a:endParaRPr>
                    </a:p>
                  </a:txBody>
                  <a:tcPr marL="121920" marR="121920">
                    <a:solidFill>
                      <a:srgbClr val="1D1732"/>
                    </a:solidFill>
                  </a:tcPr>
                </a:tc>
                <a:tc hMerge="1">
                  <a:txBody>
                    <a:bodyPr/>
                    <a:lstStyle/>
                    <a:p>
                      <a:endParaRPr lang="es-ES"/>
                    </a:p>
                  </a:txBody>
                  <a:tcPr/>
                </a:tc>
                <a:tc>
                  <a:txBody>
                    <a:bodyPr/>
                    <a:lstStyle/>
                    <a:p>
                      <a:pPr algn="ctr"/>
                      <a:r>
                        <a:rPr lang="es-MX" sz="1800" dirty="0">
                          <a:latin typeface="Arial"/>
                          <a:cs typeface="Arial"/>
                        </a:rPr>
                        <a:t>FRECUENCIA</a:t>
                      </a:r>
                      <a:endParaRPr lang="es-CO" sz="1800" dirty="0">
                        <a:latin typeface="Arial"/>
                        <a:cs typeface="Arial"/>
                      </a:endParaRPr>
                    </a:p>
                  </a:txBody>
                  <a:tcPr marL="121920" marR="121920">
                    <a:solidFill>
                      <a:srgbClr val="1D1732"/>
                    </a:solidFill>
                  </a:tcPr>
                </a:tc>
                <a:extLst>
                  <a:ext uri="{0D108BD9-81ED-4DB2-BD59-A6C34878D82A}">
                    <a16:rowId xmlns:a16="http://schemas.microsoft.com/office/drawing/2014/main" val="873902384"/>
                  </a:ext>
                </a:extLst>
              </a:tr>
              <a:tr h="360920">
                <a:tc gridSpan="3">
                  <a:txBody>
                    <a:bodyPr/>
                    <a:lstStyle/>
                    <a:p>
                      <a:pPr algn="ctr"/>
                      <a:r>
                        <a:rPr lang="es-MX" sz="1800" i="0" dirty="0">
                          <a:solidFill>
                            <a:srgbClr val="1D1732"/>
                          </a:solidFill>
                          <a:latin typeface="Arial"/>
                          <a:cs typeface="Arial"/>
                        </a:rPr>
                        <a:t>FUNCIÓN GASTROINTESTINAL </a:t>
                      </a:r>
                      <a:endParaRPr lang="es-CO" sz="1800" i="0" dirty="0">
                        <a:solidFill>
                          <a:srgbClr val="1D1732"/>
                        </a:solidFill>
                        <a:latin typeface="Arial"/>
                        <a:cs typeface="Arial"/>
                      </a:endParaRPr>
                    </a:p>
                  </a:txBody>
                  <a:tcPr marL="121920" marR="121920"/>
                </a:tc>
                <a:tc hMerge="1">
                  <a:txBody>
                    <a:bodyPr/>
                    <a:lstStyle/>
                    <a:p>
                      <a:endParaRPr lang="es-ES"/>
                    </a:p>
                  </a:txBody>
                  <a:tcPr/>
                </a:tc>
                <a:tc hMerge="1">
                  <a:txBody>
                    <a:bodyPr/>
                    <a:lstStyle/>
                    <a:p>
                      <a:endParaRPr lang="es-CO" sz="1100" dirty="0">
                        <a:latin typeface="+mn-lt"/>
                      </a:endParaRPr>
                    </a:p>
                  </a:txBody>
                  <a:tcPr marL="121920" marR="121920"/>
                </a:tc>
                <a:extLst>
                  <a:ext uri="{0D108BD9-81ED-4DB2-BD59-A6C34878D82A}">
                    <a16:rowId xmlns:a16="http://schemas.microsoft.com/office/drawing/2014/main" val="3618162335"/>
                  </a:ext>
                </a:extLst>
              </a:tr>
              <a:tr h="638550">
                <a:tc>
                  <a:txBody>
                    <a:bodyPr/>
                    <a:lstStyle/>
                    <a:p>
                      <a:r>
                        <a:rPr lang="es-MX" sz="1800" dirty="0">
                          <a:solidFill>
                            <a:srgbClr val="1D1732"/>
                          </a:solidFill>
                          <a:latin typeface="Arial"/>
                          <a:cs typeface="Arial"/>
                        </a:rPr>
                        <a:t>Náusea / vómito</a:t>
                      </a:r>
                      <a:endParaRPr lang="es-CO" sz="1800" dirty="0">
                        <a:solidFill>
                          <a:srgbClr val="1D1732"/>
                        </a:solidFill>
                        <a:latin typeface="Arial"/>
                        <a:cs typeface="Arial"/>
                      </a:endParaRPr>
                    </a:p>
                  </a:txBody>
                  <a:tcPr marL="121920" marR="121920" anchor="ctr"/>
                </a:tc>
                <a:tc gridSpan="2">
                  <a:txBody>
                    <a:bodyPr/>
                    <a:lstStyle/>
                    <a:p>
                      <a:r>
                        <a:rPr lang="es-MX" sz="1800" dirty="0">
                          <a:solidFill>
                            <a:srgbClr val="1D1732"/>
                          </a:solidFill>
                          <a:latin typeface="Arial"/>
                          <a:cs typeface="Arial"/>
                        </a:rPr>
                        <a:t>Diario inicialmente, luego dos veces por semana.</a:t>
                      </a:r>
                      <a:endParaRPr lang="es-CO" sz="1800" dirty="0">
                        <a:solidFill>
                          <a:srgbClr val="1D1732"/>
                        </a:solidFill>
                        <a:latin typeface="Arial"/>
                        <a:cs typeface="Arial"/>
                      </a:endParaRPr>
                    </a:p>
                  </a:txBody>
                  <a:tcPr marL="121920" marR="121920" anchor="ctr"/>
                </a:tc>
                <a:tc hMerge="1">
                  <a:txBody>
                    <a:bodyPr/>
                    <a:lstStyle/>
                    <a:p>
                      <a:endParaRPr lang="es-CO" sz="2000" dirty="0">
                        <a:latin typeface="Arial"/>
                        <a:cs typeface="Arial"/>
                      </a:endParaRPr>
                    </a:p>
                  </a:txBody>
                  <a:tcPr marL="121920" marR="121920"/>
                </a:tc>
                <a:extLst>
                  <a:ext uri="{0D108BD9-81ED-4DB2-BD59-A6C34878D82A}">
                    <a16:rowId xmlns:a16="http://schemas.microsoft.com/office/drawing/2014/main" val="944169793"/>
                  </a:ext>
                </a:extLst>
              </a:tr>
              <a:tr h="916180">
                <a:tc>
                  <a:txBody>
                    <a:bodyPr/>
                    <a:lstStyle/>
                    <a:p>
                      <a:r>
                        <a:rPr lang="es-MX" sz="1800" dirty="0">
                          <a:solidFill>
                            <a:srgbClr val="1D1732"/>
                          </a:solidFill>
                          <a:latin typeface="Arial"/>
                          <a:cs typeface="Arial"/>
                        </a:rPr>
                        <a:t>Diarrea </a:t>
                      </a:r>
                      <a:endParaRPr lang="es-CO" sz="1800" dirty="0">
                        <a:solidFill>
                          <a:srgbClr val="1D1732"/>
                        </a:solidFill>
                        <a:latin typeface="Arial"/>
                        <a:cs typeface="Arial"/>
                      </a:endParaRPr>
                    </a:p>
                  </a:txBody>
                  <a:tcPr marL="121920" marR="121920" anchor="ctr"/>
                </a:tc>
                <a:tc gridSpan="2">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s-MX" sz="1800" dirty="0">
                          <a:solidFill>
                            <a:srgbClr val="1D1732"/>
                          </a:solidFill>
                          <a:latin typeface="Arial"/>
                          <a:cs typeface="Arial"/>
                        </a:rPr>
                        <a:t>Diario inicialmente, luego dos veces por semana.</a:t>
                      </a:r>
                      <a:endParaRPr lang="es-CO" sz="1800" dirty="0">
                        <a:solidFill>
                          <a:srgbClr val="1D1732"/>
                        </a:solidFill>
                        <a:latin typeface="Arial"/>
                        <a:cs typeface="Arial"/>
                      </a:endParaRPr>
                    </a:p>
                    <a:p>
                      <a:endParaRPr lang="es-CO" sz="1800" dirty="0">
                        <a:solidFill>
                          <a:srgbClr val="1D1732"/>
                        </a:solidFill>
                        <a:latin typeface="Arial"/>
                        <a:cs typeface="Arial"/>
                      </a:endParaRPr>
                    </a:p>
                  </a:txBody>
                  <a:tcPr marL="121920" marR="121920" anchor="ctr"/>
                </a:tc>
                <a:tc hMerge="1">
                  <a:txBody>
                    <a:bodyPr/>
                    <a:lstStyle/>
                    <a:p>
                      <a:endParaRPr lang="es-CO" sz="2000" dirty="0">
                        <a:latin typeface="Arial"/>
                        <a:cs typeface="Arial"/>
                      </a:endParaRPr>
                    </a:p>
                  </a:txBody>
                  <a:tcPr marL="121920" marR="121920"/>
                </a:tc>
                <a:extLst>
                  <a:ext uri="{0D108BD9-81ED-4DB2-BD59-A6C34878D82A}">
                    <a16:rowId xmlns:a16="http://schemas.microsoft.com/office/drawing/2014/main" val="3956679726"/>
                  </a:ext>
                </a:extLst>
              </a:tr>
              <a:tr h="638550">
                <a:tc>
                  <a:txBody>
                    <a:bodyPr/>
                    <a:lstStyle/>
                    <a:p>
                      <a:r>
                        <a:rPr lang="es-MX" sz="1800" dirty="0">
                          <a:solidFill>
                            <a:srgbClr val="1D1732"/>
                          </a:solidFill>
                          <a:latin typeface="Arial"/>
                          <a:cs typeface="Arial"/>
                        </a:rPr>
                        <a:t>Estreñimiento</a:t>
                      </a:r>
                      <a:endParaRPr lang="es-CO" sz="1800" dirty="0">
                        <a:solidFill>
                          <a:srgbClr val="1D1732"/>
                        </a:solidFill>
                        <a:latin typeface="Arial"/>
                        <a:cs typeface="Arial"/>
                      </a:endParaRPr>
                    </a:p>
                  </a:txBody>
                  <a:tcPr marL="121920" marR="121920" anchor="ctr"/>
                </a:tc>
                <a:tc gridSpan="2">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s-MX" sz="1800" dirty="0">
                          <a:solidFill>
                            <a:srgbClr val="1D1732"/>
                          </a:solidFill>
                          <a:latin typeface="Arial"/>
                          <a:cs typeface="Arial"/>
                        </a:rPr>
                        <a:t>Diario inicialmente, luego dos veces por semana.</a:t>
                      </a:r>
                      <a:endParaRPr lang="es-CO" sz="1800" dirty="0">
                        <a:solidFill>
                          <a:srgbClr val="1D1732"/>
                        </a:solidFill>
                        <a:latin typeface="Arial"/>
                        <a:cs typeface="Arial"/>
                      </a:endParaRPr>
                    </a:p>
                  </a:txBody>
                  <a:tcPr marL="121920" marR="121920" anchor="ctr"/>
                </a:tc>
                <a:tc hMerge="1">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es-CO" sz="2000" dirty="0">
                        <a:latin typeface="Arial"/>
                        <a:cs typeface="Arial"/>
                      </a:endParaRPr>
                    </a:p>
                  </a:txBody>
                  <a:tcPr marL="121920" marR="121920"/>
                </a:tc>
                <a:extLst>
                  <a:ext uri="{0D108BD9-81ED-4DB2-BD59-A6C34878D82A}">
                    <a16:rowId xmlns:a16="http://schemas.microsoft.com/office/drawing/2014/main" val="3185092520"/>
                  </a:ext>
                </a:extLst>
              </a:tr>
              <a:tr h="520354">
                <a:tc>
                  <a:txBody>
                    <a:bodyPr/>
                    <a:lstStyle/>
                    <a:p>
                      <a:r>
                        <a:rPr lang="es-MX" sz="1800" dirty="0">
                          <a:solidFill>
                            <a:srgbClr val="1D1732"/>
                          </a:solidFill>
                          <a:latin typeface="Arial"/>
                          <a:cs typeface="Arial"/>
                        </a:rPr>
                        <a:t>Distención abdominal </a:t>
                      </a:r>
                      <a:endParaRPr lang="es-CO" sz="1800" dirty="0">
                        <a:solidFill>
                          <a:srgbClr val="1D1732"/>
                        </a:solidFill>
                        <a:latin typeface="Arial"/>
                        <a:cs typeface="Arial"/>
                      </a:endParaRPr>
                    </a:p>
                  </a:txBody>
                  <a:tcPr marL="121920" marR="121920" anchor="ctr"/>
                </a:tc>
                <a:tc gridSpan="2">
                  <a:txBody>
                    <a:bodyPr/>
                    <a:lstStyle/>
                    <a:p>
                      <a:r>
                        <a:rPr lang="es-MX" sz="1800" dirty="0">
                          <a:solidFill>
                            <a:srgbClr val="1D1732"/>
                          </a:solidFill>
                          <a:latin typeface="Arial"/>
                          <a:cs typeface="Arial"/>
                        </a:rPr>
                        <a:t>Cuando sea necesario.</a:t>
                      </a:r>
                      <a:endParaRPr lang="es-CO" sz="1800" dirty="0">
                        <a:solidFill>
                          <a:srgbClr val="1D1732"/>
                        </a:solidFill>
                        <a:latin typeface="Arial"/>
                        <a:cs typeface="Arial"/>
                      </a:endParaRPr>
                    </a:p>
                  </a:txBody>
                  <a:tcPr marL="121920" marR="121920" anchor="ctr"/>
                </a:tc>
                <a:tc hMerge="1">
                  <a:txBody>
                    <a:bodyPr/>
                    <a:lstStyle/>
                    <a:p>
                      <a:endParaRPr lang="es-CO" sz="2000" dirty="0">
                        <a:latin typeface="Arial"/>
                        <a:cs typeface="Arial"/>
                      </a:endParaRPr>
                    </a:p>
                  </a:txBody>
                  <a:tcPr marL="121920" marR="121920"/>
                </a:tc>
                <a:extLst>
                  <a:ext uri="{0D108BD9-81ED-4DB2-BD59-A6C34878D82A}">
                    <a16:rowId xmlns:a16="http://schemas.microsoft.com/office/drawing/2014/main" val="1864674960"/>
                  </a:ext>
                </a:extLst>
              </a:tr>
            </a:tbl>
          </a:graphicData>
        </a:graphic>
      </p:graphicFrame>
      <p:sp>
        <p:nvSpPr>
          <p:cNvPr id="10" name="CuadroTexto 9"/>
          <p:cNvSpPr txBox="1"/>
          <p:nvPr/>
        </p:nvSpPr>
        <p:spPr>
          <a:xfrm>
            <a:off x="1578361" y="5657727"/>
            <a:ext cx="7153263" cy="400110"/>
          </a:xfrm>
          <a:prstGeom prst="rect">
            <a:avLst/>
          </a:prstGeom>
          <a:noFill/>
        </p:spPr>
        <p:txBody>
          <a:bodyPr wrap="square" rtlCol="0">
            <a:spAutoFit/>
          </a:bodyPr>
          <a:lstStyle/>
          <a:p>
            <a:r>
              <a:rPr lang="es-ES" sz="1000" i="1" dirty="0">
                <a:solidFill>
                  <a:srgbClr val="9F9EA9"/>
                </a:solidFill>
                <a:latin typeface="Arial" panose="020B0604020202020204" pitchFamily="34" charset="0"/>
                <a:cs typeface="Arial" panose="020B0604020202020204" pitchFamily="34" charset="0"/>
              </a:rPr>
              <a:t>Nutrition </a:t>
            </a:r>
            <a:r>
              <a:rPr lang="es-ES" sz="1000" i="1" dirty="0" err="1">
                <a:solidFill>
                  <a:srgbClr val="9F9EA9"/>
                </a:solidFill>
                <a:latin typeface="Arial" panose="020B0604020202020204" pitchFamily="34" charset="0"/>
                <a:cs typeface="Arial" panose="020B0604020202020204" pitchFamily="34" charset="0"/>
              </a:rPr>
              <a:t>support</a:t>
            </a:r>
            <a:r>
              <a:rPr lang="es-ES" sz="1000" i="1" dirty="0">
                <a:solidFill>
                  <a:srgbClr val="9F9EA9"/>
                </a:solidFill>
                <a:latin typeface="Arial" panose="020B0604020202020204" pitchFamily="34" charset="0"/>
                <a:cs typeface="Arial" panose="020B0604020202020204" pitchFamily="34" charset="0"/>
              </a:rPr>
              <a:t> in </a:t>
            </a:r>
            <a:r>
              <a:rPr lang="es-ES" sz="1000" i="1" dirty="0" err="1">
                <a:solidFill>
                  <a:srgbClr val="9F9EA9"/>
                </a:solidFill>
                <a:latin typeface="Arial" panose="020B0604020202020204" pitchFamily="34" charset="0"/>
                <a:cs typeface="Arial" panose="020B0604020202020204" pitchFamily="34" charset="0"/>
              </a:rPr>
              <a:t>adults</a:t>
            </a:r>
            <a:r>
              <a:rPr lang="es-ES" sz="1000" i="1" dirty="0">
                <a:solidFill>
                  <a:srgbClr val="9F9EA9"/>
                </a:solidFill>
                <a:latin typeface="Arial" panose="020B0604020202020204" pitchFamily="34" charset="0"/>
                <a:cs typeface="Arial" panose="020B0604020202020204" pitchFamily="34" charset="0"/>
              </a:rPr>
              <a:t> Oral </a:t>
            </a:r>
            <a:r>
              <a:rPr lang="es-ES" sz="1000" i="1" dirty="0" err="1">
                <a:solidFill>
                  <a:srgbClr val="9F9EA9"/>
                </a:solidFill>
                <a:latin typeface="Arial" panose="020B0604020202020204" pitchFamily="34" charset="0"/>
                <a:cs typeface="Arial" panose="020B0604020202020204" pitchFamily="34" charset="0"/>
              </a:rPr>
              <a:t>nutrition</a:t>
            </a:r>
            <a:r>
              <a:rPr lang="es-ES" sz="1000" i="1" dirty="0">
                <a:solidFill>
                  <a:srgbClr val="9F9EA9"/>
                </a:solidFill>
                <a:latin typeface="Arial" panose="020B0604020202020204" pitchFamily="34" charset="0"/>
                <a:cs typeface="Arial" panose="020B0604020202020204" pitchFamily="34" charset="0"/>
              </a:rPr>
              <a:t> </a:t>
            </a:r>
            <a:r>
              <a:rPr lang="es-ES" sz="1000" i="1" dirty="0" err="1">
                <a:solidFill>
                  <a:srgbClr val="9F9EA9"/>
                </a:solidFill>
                <a:latin typeface="Arial" panose="020B0604020202020204" pitchFamily="34" charset="0"/>
                <a:cs typeface="Arial" panose="020B0604020202020204" pitchFamily="34" charset="0"/>
              </a:rPr>
              <a:t>support</a:t>
            </a:r>
            <a:r>
              <a:rPr lang="es-ES" sz="1000" i="1" dirty="0">
                <a:solidFill>
                  <a:srgbClr val="9F9EA9"/>
                </a:solidFill>
                <a:latin typeface="Arial" panose="020B0604020202020204" pitchFamily="34" charset="0"/>
                <a:cs typeface="Arial" panose="020B0604020202020204" pitchFamily="34" charset="0"/>
              </a:rPr>
              <a:t>, enteral </a:t>
            </a:r>
            <a:r>
              <a:rPr lang="es-ES" sz="1000" i="1" dirty="0" err="1">
                <a:solidFill>
                  <a:srgbClr val="9F9EA9"/>
                </a:solidFill>
                <a:latin typeface="Arial" panose="020B0604020202020204" pitchFamily="34" charset="0"/>
                <a:cs typeface="Arial" panose="020B0604020202020204" pitchFamily="34" charset="0"/>
              </a:rPr>
              <a:t>tube</a:t>
            </a:r>
            <a:r>
              <a:rPr lang="es-ES" sz="1000" i="1" dirty="0">
                <a:solidFill>
                  <a:srgbClr val="9F9EA9"/>
                </a:solidFill>
                <a:latin typeface="Arial" panose="020B0604020202020204" pitchFamily="34" charset="0"/>
                <a:cs typeface="Arial" panose="020B0604020202020204" pitchFamily="34" charset="0"/>
              </a:rPr>
              <a:t> </a:t>
            </a:r>
            <a:r>
              <a:rPr lang="es-ES" sz="1000" i="1" dirty="0" err="1">
                <a:solidFill>
                  <a:srgbClr val="9F9EA9"/>
                </a:solidFill>
                <a:latin typeface="Arial" panose="020B0604020202020204" pitchFamily="34" charset="0"/>
                <a:cs typeface="Arial" panose="020B0604020202020204" pitchFamily="34" charset="0"/>
              </a:rPr>
              <a:t>feeding</a:t>
            </a:r>
            <a:r>
              <a:rPr lang="es-ES" sz="1000" i="1" dirty="0">
                <a:solidFill>
                  <a:srgbClr val="9F9EA9"/>
                </a:solidFill>
                <a:latin typeface="Arial" panose="020B0604020202020204" pitchFamily="34" charset="0"/>
                <a:cs typeface="Arial" panose="020B0604020202020204" pitchFamily="34" charset="0"/>
              </a:rPr>
              <a:t> and parenteral </a:t>
            </a:r>
            <a:r>
              <a:rPr lang="es-ES" sz="1000" i="1" dirty="0" err="1">
                <a:solidFill>
                  <a:srgbClr val="9F9EA9"/>
                </a:solidFill>
                <a:latin typeface="Arial" panose="020B0604020202020204" pitchFamily="34" charset="0"/>
                <a:cs typeface="Arial" panose="020B0604020202020204" pitchFamily="34" charset="0"/>
              </a:rPr>
              <a:t>nutrition</a:t>
            </a:r>
            <a:r>
              <a:rPr lang="es-ES" sz="1000" i="1" dirty="0">
                <a:solidFill>
                  <a:srgbClr val="9F9EA9"/>
                </a:solidFill>
                <a:latin typeface="Arial" panose="020B0604020202020204" pitchFamily="34" charset="0"/>
                <a:cs typeface="Arial" panose="020B0604020202020204" pitchFamily="34" charset="0"/>
              </a:rPr>
              <a:t> </a:t>
            </a:r>
            <a:r>
              <a:rPr lang="es-ES" sz="1000" dirty="0">
                <a:solidFill>
                  <a:srgbClr val="9F9EA9"/>
                </a:solidFill>
                <a:latin typeface="Arial" panose="020B0604020202020204" pitchFamily="34" charset="0"/>
                <a:cs typeface="Arial" panose="020B0604020202020204" pitchFamily="34" charset="0"/>
              </a:rPr>
              <a:t>desarrollada por el </a:t>
            </a:r>
            <a:r>
              <a:rPr lang="es-ES" sz="1000" dirty="0" err="1">
                <a:solidFill>
                  <a:srgbClr val="9F9EA9"/>
                </a:solidFill>
                <a:latin typeface="Arial" panose="020B0604020202020204" pitchFamily="34" charset="0"/>
                <a:cs typeface="Arial" panose="020B0604020202020204" pitchFamily="34" charset="0"/>
              </a:rPr>
              <a:t>National</a:t>
            </a:r>
            <a:r>
              <a:rPr lang="es-ES" sz="1000" dirty="0">
                <a:solidFill>
                  <a:srgbClr val="9F9EA9"/>
                </a:solidFill>
                <a:latin typeface="Arial" panose="020B0604020202020204" pitchFamily="34" charset="0"/>
                <a:cs typeface="Arial" panose="020B0604020202020204" pitchFamily="34" charset="0"/>
              </a:rPr>
              <a:t> </a:t>
            </a:r>
            <a:r>
              <a:rPr lang="es-ES" sz="1000" dirty="0" err="1">
                <a:solidFill>
                  <a:srgbClr val="9F9EA9"/>
                </a:solidFill>
                <a:latin typeface="Arial" panose="020B0604020202020204" pitchFamily="34" charset="0"/>
                <a:cs typeface="Arial" panose="020B0604020202020204" pitchFamily="34" charset="0"/>
              </a:rPr>
              <a:t>Institute</a:t>
            </a:r>
            <a:r>
              <a:rPr lang="es-ES" sz="1000" dirty="0">
                <a:solidFill>
                  <a:srgbClr val="9F9EA9"/>
                </a:solidFill>
                <a:latin typeface="Arial" panose="020B0604020202020204" pitchFamily="34" charset="0"/>
                <a:cs typeface="Arial" panose="020B0604020202020204" pitchFamily="34" charset="0"/>
              </a:rPr>
              <a:t> </a:t>
            </a:r>
            <a:r>
              <a:rPr lang="es-ES" sz="1000" dirty="0" err="1">
                <a:solidFill>
                  <a:srgbClr val="9F9EA9"/>
                </a:solidFill>
                <a:latin typeface="Arial" panose="020B0604020202020204" pitchFamily="34" charset="0"/>
                <a:cs typeface="Arial" panose="020B0604020202020204" pitchFamily="34" charset="0"/>
              </a:rPr>
              <a:t>for</a:t>
            </a:r>
            <a:r>
              <a:rPr lang="es-ES" sz="1000" dirty="0">
                <a:solidFill>
                  <a:srgbClr val="9F9EA9"/>
                </a:solidFill>
                <a:latin typeface="Arial" panose="020B0604020202020204" pitchFamily="34" charset="0"/>
                <a:cs typeface="Arial" panose="020B0604020202020204" pitchFamily="34" charset="0"/>
              </a:rPr>
              <a:t> </a:t>
            </a:r>
            <a:r>
              <a:rPr lang="es-ES" sz="1000" dirty="0" err="1">
                <a:solidFill>
                  <a:srgbClr val="9F9EA9"/>
                </a:solidFill>
                <a:latin typeface="Arial" panose="020B0604020202020204" pitchFamily="34" charset="0"/>
                <a:cs typeface="Arial" panose="020B0604020202020204" pitchFamily="34" charset="0"/>
              </a:rPr>
              <a:t>Health</a:t>
            </a:r>
            <a:r>
              <a:rPr lang="es-ES" sz="1000" dirty="0">
                <a:solidFill>
                  <a:srgbClr val="9F9EA9"/>
                </a:solidFill>
                <a:latin typeface="Arial" panose="020B0604020202020204" pitchFamily="34" charset="0"/>
                <a:cs typeface="Arial" panose="020B0604020202020204" pitchFamily="34" charset="0"/>
              </a:rPr>
              <a:t> and </a:t>
            </a:r>
            <a:r>
              <a:rPr lang="es-ES" sz="1000" dirty="0" err="1">
                <a:solidFill>
                  <a:srgbClr val="9F9EA9"/>
                </a:solidFill>
                <a:latin typeface="Arial" panose="020B0604020202020204" pitchFamily="34" charset="0"/>
                <a:cs typeface="Arial" panose="020B0604020202020204" pitchFamily="34" charset="0"/>
              </a:rPr>
              <a:t>Care</a:t>
            </a:r>
            <a:r>
              <a:rPr lang="es-ES" sz="1000" dirty="0">
                <a:solidFill>
                  <a:srgbClr val="9F9EA9"/>
                </a:solidFill>
                <a:latin typeface="Arial" panose="020B0604020202020204" pitchFamily="34" charset="0"/>
                <a:cs typeface="Arial" panose="020B0604020202020204" pitchFamily="34" charset="0"/>
              </a:rPr>
              <a:t> </a:t>
            </a:r>
            <a:r>
              <a:rPr lang="es-ES" sz="1000" dirty="0" err="1">
                <a:solidFill>
                  <a:srgbClr val="9F9EA9"/>
                </a:solidFill>
                <a:latin typeface="Arial" panose="020B0604020202020204" pitchFamily="34" charset="0"/>
                <a:cs typeface="Arial" panose="020B0604020202020204" pitchFamily="34" charset="0"/>
              </a:rPr>
              <a:t>Excellence</a:t>
            </a:r>
            <a:r>
              <a:rPr lang="es-ES" sz="1000" dirty="0">
                <a:solidFill>
                  <a:srgbClr val="9F9EA9"/>
                </a:solidFill>
                <a:latin typeface="Arial" panose="020B0604020202020204" pitchFamily="34" charset="0"/>
                <a:cs typeface="Arial" panose="020B0604020202020204" pitchFamily="34" charset="0"/>
              </a:rPr>
              <a:t> - NICE en 2006 </a:t>
            </a:r>
          </a:p>
        </p:txBody>
      </p:sp>
      <p:sp>
        <p:nvSpPr>
          <p:cNvPr id="11" name="Título 2"/>
          <p:cNvSpPr txBox="1">
            <a:spLocks/>
          </p:cNvSpPr>
          <p:nvPr/>
        </p:nvSpPr>
        <p:spPr>
          <a:xfrm>
            <a:off x="2121693" y="276602"/>
            <a:ext cx="7948613" cy="101077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ES" sz="3200" b="1" dirty="0">
                <a:solidFill>
                  <a:srgbClr val="1D1732"/>
                </a:solidFill>
                <a:latin typeface="Arial"/>
                <a:cs typeface="Arial"/>
              </a:rPr>
              <a:t>Frecuencia de medición paciente hospitalizado</a:t>
            </a:r>
          </a:p>
        </p:txBody>
      </p:sp>
    </p:spTree>
    <p:extLst>
      <p:ext uri="{BB962C8B-B14F-4D97-AF65-F5344CB8AC3E}">
        <p14:creationId xmlns:p14="http://schemas.microsoft.com/office/powerpoint/2010/main" val="24792444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a 3">
            <a:extLst>
              <a:ext uri="{FF2B5EF4-FFF2-40B4-BE49-F238E27FC236}">
                <a16:creationId xmlns:a16="http://schemas.microsoft.com/office/drawing/2014/main" id="{D97F8CDE-5361-41A1-961E-CFD5789FA385}"/>
              </a:ext>
            </a:extLst>
          </p:cNvPr>
          <p:cNvGraphicFramePr>
            <a:graphicFrameLocks noGrp="1"/>
          </p:cNvGraphicFramePr>
          <p:nvPr>
            <p:extLst>
              <p:ext uri="{D42A27DB-BD31-4B8C-83A1-F6EECF244321}">
                <p14:modId xmlns:p14="http://schemas.microsoft.com/office/powerpoint/2010/main" val="2850312781"/>
              </p:ext>
            </p:extLst>
          </p:nvPr>
        </p:nvGraphicFramePr>
        <p:xfrm>
          <a:off x="1781344" y="2283758"/>
          <a:ext cx="8832294" cy="3177471"/>
        </p:xfrm>
        <a:graphic>
          <a:graphicData uri="http://schemas.openxmlformats.org/drawingml/2006/table">
            <a:tbl>
              <a:tblPr firstRow="1" bandRow="1">
                <a:tableStyleId>{7E9639D4-E3E2-4D34-9284-5A2195B3D0D7}</a:tableStyleId>
              </a:tblPr>
              <a:tblGrid>
                <a:gridCol w="3936002">
                  <a:extLst>
                    <a:ext uri="{9D8B030D-6E8A-4147-A177-3AD203B41FA5}">
                      <a16:colId xmlns:a16="http://schemas.microsoft.com/office/drawing/2014/main" val="1101863704"/>
                    </a:ext>
                  </a:extLst>
                </a:gridCol>
                <a:gridCol w="480145">
                  <a:extLst>
                    <a:ext uri="{9D8B030D-6E8A-4147-A177-3AD203B41FA5}">
                      <a16:colId xmlns:a16="http://schemas.microsoft.com/office/drawing/2014/main" val="20001"/>
                    </a:ext>
                  </a:extLst>
                </a:gridCol>
                <a:gridCol w="4416147">
                  <a:extLst>
                    <a:ext uri="{9D8B030D-6E8A-4147-A177-3AD203B41FA5}">
                      <a16:colId xmlns:a16="http://schemas.microsoft.com/office/drawing/2014/main" val="3936741397"/>
                    </a:ext>
                  </a:extLst>
                </a:gridCol>
              </a:tblGrid>
              <a:tr h="549088">
                <a:tc gridSpan="2">
                  <a:txBody>
                    <a:bodyPr/>
                    <a:lstStyle/>
                    <a:p>
                      <a:pPr algn="ctr"/>
                      <a:r>
                        <a:rPr lang="es-MX" sz="1800" dirty="0">
                          <a:latin typeface="Arial"/>
                          <a:cs typeface="Arial"/>
                        </a:rPr>
                        <a:t>INDICADOR  </a:t>
                      </a:r>
                      <a:endParaRPr lang="es-CO" sz="1800" dirty="0">
                        <a:latin typeface="Arial"/>
                        <a:cs typeface="Arial"/>
                      </a:endParaRPr>
                    </a:p>
                  </a:txBody>
                  <a:tcPr marL="121920" marR="121920" anchor="ctr">
                    <a:solidFill>
                      <a:srgbClr val="1D1732"/>
                    </a:solidFill>
                  </a:tcPr>
                </a:tc>
                <a:tc hMerge="1">
                  <a:txBody>
                    <a:bodyPr/>
                    <a:lstStyle/>
                    <a:p>
                      <a:endParaRPr lang="es-ES"/>
                    </a:p>
                  </a:txBody>
                  <a:tcPr/>
                </a:tc>
                <a:tc>
                  <a:txBody>
                    <a:bodyPr/>
                    <a:lstStyle/>
                    <a:p>
                      <a:pPr algn="ctr"/>
                      <a:r>
                        <a:rPr lang="es-MX" sz="1800" dirty="0">
                          <a:latin typeface="Arial"/>
                          <a:cs typeface="Arial"/>
                        </a:rPr>
                        <a:t>FRECUENCIA</a:t>
                      </a:r>
                      <a:endParaRPr lang="es-CO" sz="1800" dirty="0">
                        <a:latin typeface="Arial"/>
                        <a:cs typeface="Arial"/>
                      </a:endParaRPr>
                    </a:p>
                  </a:txBody>
                  <a:tcPr marL="121920" marR="121920" anchor="ctr">
                    <a:solidFill>
                      <a:srgbClr val="1D1732"/>
                    </a:solidFill>
                  </a:tcPr>
                </a:tc>
                <a:extLst>
                  <a:ext uri="{0D108BD9-81ED-4DB2-BD59-A6C34878D82A}">
                    <a16:rowId xmlns:a16="http://schemas.microsoft.com/office/drawing/2014/main" val="873902384"/>
                  </a:ext>
                </a:extLst>
              </a:tr>
              <a:tr h="404064">
                <a:tc gridSpan="3">
                  <a:txBody>
                    <a:bodyPr/>
                    <a:lstStyle/>
                    <a:p>
                      <a:pPr algn="ctr"/>
                      <a:r>
                        <a:rPr lang="es-MX" sz="1800" dirty="0">
                          <a:solidFill>
                            <a:srgbClr val="1D1732"/>
                          </a:solidFill>
                          <a:latin typeface="Arial"/>
                          <a:cs typeface="Arial"/>
                        </a:rPr>
                        <a:t>ACCESOS - SONDA NASOGÁSTRICA</a:t>
                      </a:r>
                      <a:endParaRPr lang="es-CO" sz="1800" dirty="0">
                        <a:solidFill>
                          <a:srgbClr val="1D1732"/>
                        </a:solidFill>
                        <a:latin typeface="Arial"/>
                        <a:cs typeface="Arial"/>
                      </a:endParaRPr>
                    </a:p>
                  </a:txBody>
                  <a:tcPr marL="121920" marR="121920"/>
                </a:tc>
                <a:tc hMerge="1">
                  <a:txBody>
                    <a:bodyPr/>
                    <a:lstStyle/>
                    <a:p>
                      <a:endParaRPr lang="es-ES"/>
                    </a:p>
                  </a:txBody>
                  <a:tcPr/>
                </a:tc>
                <a:tc hMerge="1">
                  <a:txBody>
                    <a:bodyPr/>
                    <a:lstStyle/>
                    <a:p>
                      <a:endParaRPr lang="es-CO" sz="2000" dirty="0">
                        <a:latin typeface="+mn-lt"/>
                      </a:endParaRPr>
                    </a:p>
                  </a:txBody>
                  <a:tcPr marL="121920" marR="121920"/>
                </a:tc>
                <a:extLst>
                  <a:ext uri="{0D108BD9-81ED-4DB2-BD59-A6C34878D82A}">
                    <a16:rowId xmlns:a16="http://schemas.microsoft.com/office/drawing/2014/main" val="3027579752"/>
                  </a:ext>
                </a:extLst>
              </a:tr>
              <a:tr h="404064">
                <a:tc>
                  <a:txBody>
                    <a:bodyPr/>
                    <a:lstStyle/>
                    <a:p>
                      <a:pPr algn="l"/>
                      <a:r>
                        <a:rPr lang="es-MX" sz="1800" dirty="0">
                          <a:solidFill>
                            <a:srgbClr val="1D1732"/>
                          </a:solidFill>
                          <a:latin typeface="Arial"/>
                          <a:cs typeface="Arial"/>
                        </a:rPr>
                        <a:t>Posicionamiento de la sonda</a:t>
                      </a:r>
                    </a:p>
                  </a:txBody>
                  <a:tcPr marL="121920" marR="121920" anchor="ctr"/>
                </a:tc>
                <a:tc gridSpan="2">
                  <a:txBody>
                    <a:bodyPr/>
                    <a:lstStyle/>
                    <a:p>
                      <a:pPr marL="0" indent="369888" algn="l">
                        <a:tabLst/>
                      </a:pPr>
                      <a:r>
                        <a:rPr lang="es-MX" sz="1800" dirty="0">
                          <a:solidFill>
                            <a:srgbClr val="1D1732"/>
                          </a:solidFill>
                          <a:latin typeface="Arial"/>
                          <a:cs typeface="Arial"/>
                        </a:rPr>
                        <a:t>Antes del inicio de cada toma</a:t>
                      </a:r>
                      <a:endParaRPr lang="es-CO" sz="1800" dirty="0">
                        <a:solidFill>
                          <a:srgbClr val="1D1732"/>
                        </a:solidFill>
                        <a:latin typeface="Arial"/>
                        <a:cs typeface="Arial"/>
                      </a:endParaRPr>
                    </a:p>
                  </a:txBody>
                  <a:tcPr marL="121920" marR="121920" anchor="ctr"/>
                </a:tc>
                <a:tc hMerge="1">
                  <a:txBody>
                    <a:bodyPr/>
                    <a:lstStyle/>
                    <a:p>
                      <a:endParaRPr lang="es-CO" sz="2000" dirty="0">
                        <a:latin typeface="Arial"/>
                        <a:cs typeface="Arial"/>
                      </a:endParaRPr>
                    </a:p>
                  </a:txBody>
                  <a:tcPr marL="121920" marR="121920"/>
                </a:tc>
                <a:extLst>
                  <a:ext uri="{0D108BD9-81ED-4DB2-BD59-A6C34878D82A}">
                    <a16:rowId xmlns:a16="http://schemas.microsoft.com/office/drawing/2014/main" val="1421373200"/>
                  </a:ext>
                </a:extLst>
              </a:tr>
              <a:tr h="404064">
                <a:tc>
                  <a:txBody>
                    <a:bodyPr/>
                    <a:lstStyle/>
                    <a:p>
                      <a:pPr algn="l"/>
                      <a:r>
                        <a:rPr lang="es-MX" sz="1800" dirty="0">
                          <a:solidFill>
                            <a:srgbClr val="1D1732"/>
                          </a:solidFill>
                          <a:latin typeface="Arial"/>
                          <a:cs typeface="Arial"/>
                        </a:rPr>
                        <a:t>Erosión nasal</a:t>
                      </a:r>
                      <a:endParaRPr lang="es-CO" sz="1800" dirty="0">
                        <a:solidFill>
                          <a:srgbClr val="1D1732"/>
                        </a:solidFill>
                        <a:latin typeface="Arial"/>
                        <a:cs typeface="Arial"/>
                      </a:endParaRPr>
                    </a:p>
                  </a:txBody>
                  <a:tcPr marL="121920" marR="121920" anchor="ctr"/>
                </a:tc>
                <a:tc gridSpan="2">
                  <a:txBody>
                    <a:bodyPr/>
                    <a:lstStyle/>
                    <a:p>
                      <a:pPr marL="317500" indent="87313" algn="l">
                        <a:tabLst/>
                      </a:pPr>
                      <a:r>
                        <a:rPr lang="es-MX" sz="1800" dirty="0">
                          <a:solidFill>
                            <a:srgbClr val="1D1732"/>
                          </a:solidFill>
                          <a:latin typeface="Arial"/>
                          <a:cs typeface="Arial"/>
                        </a:rPr>
                        <a:t>Diario </a:t>
                      </a:r>
                      <a:endParaRPr lang="es-CO" sz="1800" dirty="0">
                        <a:solidFill>
                          <a:srgbClr val="1D1732"/>
                        </a:solidFill>
                        <a:latin typeface="Arial"/>
                        <a:cs typeface="Arial"/>
                      </a:endParaRPr>
                    </a:p>
                  </a:txBody>
                  <a:tcPr marL="121920" marR="121920" anchor="ctr"/>
                </a:tc>
                <a:tc hMerge="1">
                  <a:txBody>
                    <a:bodyPr/>
                    <a:lstStyle/>
                    <a:p>
                      <a:endParaRPr lang="es-CO" sz="2000" dirty="0">
                        <a:latin typeface="Arial"/>
                        <a:cs typeface="Arial"/>
                      </a:endParaRPr>
                    </a:p>
                  </a:txBody>
                  <a:tcPr marL="121920" marR="121920"/>
                </a:tc>
                <a:extLst>
                  <a:ext uri="{0D108BD9-81ED-4DB2-BD59-A6C34878D82A}">
                    <a16:rowId xmlns:a16="http://schemas.microsoft.com/office/drawing/2014/main" val="254666936"/>
                  </a:ext>
                </a:extLst>
              </a:tr>
              <a:tr h="404064">
                <a:tc>
                  <a:txBody>
                    <a:bodyPr/>
                    <a:lstStyle/>
                    <a:p>
                      <a:pPr algn="l"/>
                      <a:r>
                        <a:rPr lang="es-MX" sz="1800" dirty="0">
                          <a:solidFill>
                            <a:srgbClr val="1D1732"/>
                          </a:solidFill>
                          <a:latin typeface="Arial"/>
                          <a:cs typeface="Arial"/>
                        </a:rPr>
                        <a:t>Fijación (¿es segura?)</a:t>
                      </a:r>
                      <a:endParaRPr lang="es-CO" sz="1800" dirty="0">
                        <a:solidFill>
                          <a:srgbClr val="1D1732"/>
                        </a:solidFill>
                        <a:latin typeface="Arial"/>
                        <a:cs typeface="Arial"/>
                      </a:endParaRPr>
                    </a:p>
                  </a:txBody>
                  <a:tcPr marL="121920" marR="121920" anchor="ctr"/>
                </a:tc>
                <a:tc gridSpan="2">
                  <a:txBody>
                    <a:bodyPr/>
                    <a:lstStyle/>
                    <a:p>
                      <a:pPr marL="0" marR="0" lvl="0" indent="404813" algn="l" defTabSz="457200" rtl="0" eaLnBrk="1" fontAlgn="auto" latinLnBrk="0" hangingPunct="1">
                        <a:lnSpc>
                          <a:spcPct val="100000"/>
                        </a:lnSpc>
                        <a:spcBef>
                          <a:spcPts val="0"/>
                        </a:spcBef>
                        <a:spcAft>
                          <a:spcPts val="0"/>
                        </a:spcAft>
                        <a:buClrTx/>
                        <a:buSzTx/>
                        <a:buFontTx/>
                        <a:buNone/>
                        <a:tabLst/>
                        <a:defRPr/>
                      </a:pPr>
                      <a:r>
                        <a:rPr lang="es-MX" sz="1800" dirty="0">
                          <a:solidFill>
                            <a:srgbClr val="1D1732"/>
                          </a:solidFill>
                          <a:latin typeface="Arial"/>
                          <a:cs typeface="Arial"/>
                        </a:rPr>
                        <a:t>Diario </a:t>
                      </a:r>
                      <a:endParaRPr lang="es-CO" sz="1800" dirty="0">
                        <a:solidFill>
                          <a:srgbClr val="1D1732"/>
                        </a:solidFill>
                        <a:latin typeface="Arial"/>
                        <a:cs typeface="Arial"/>
                      </a:endParaRPr>
                    </a:p>
                  </a:txBody>
                  <a:tcPr marL="121920" marR="121920" anchor="ctr"/>
                </a:tc>
                <a:tc hMerge="1">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es-CO" sz="2000" dirty="0">
                        <a:latin typeface="Arial"/>
                        <a:cs typeface="Arial"/>
                      </a:endParaRPr>
                    </a:p>
                  </a:txBody>
                  <a:tcPr marL="121920" marR="121920"/>
                </a:tc>
                <a:extLst>
                  <a:ext uri="{0D108BD9-81ED-4DB2-BD59-A6C34878D82A}">
                    <a16:rowId xmlns:a16="http://schemas.microsoft.com/office/drawing/2014/main" val="512376338"/>
                  </a:ext>
                </a:extLst>
              </a:tr>
              <a:tr h="1012127">
                <a:tc>
                  <a:txBody>
                    <a:bodyPr/>
                    <a:lstStyle/>
                    <a:p>
                      <a:pPr algn="l"/>
                      <a:r>
                        <a:rPr lang="es-MX" sz="1800" dirty="0">
                          <a:solidFill>
                            <a:srgbClr val="1D1732"/>
                          </a:solidFill>
                          <a:latin typeface="Arial"/>
                          <a:cs typeface="Arial"/>
                        </a:rPr>
                        <a:t>Funcionamiento de la sonda (todas las piezas están intactas, no hay obstrucción/ acodada)</a:t>
                      </a:r>
                      <a:endParaRPr lang="es-CO" sz="1800" dirty="0">
                        <a:solidFill>
                          <a:srgbClr val="1D1732"/>
                        </a:solidFill>
                        <a:latin typeface="Arial"/>
                        <a:cs typeface="Arial"/>
                      </a:endParaRPr>
                    </a:p>
                  </a:txBody>
                  <a:tcPr marL="121920" marR="121920" anchor="ctr"/>
                </a:tc>
                <a:tc gridSpan="2">
                  <a:txBody>
                    <a:bodyPr/>
                    <a:lstStyle/>
                    <a:p>
                      <a:pPr marL="0" marR="0" lvl="0" indent="369888" algn="l" defTabSz="457200" rtl="0" eaLnBrk="1" fontAlgn="auto" latinLnBrk="0" hangingPunct="1">
                        <a:lnSpc>
                          <a:spcPct val="100000"/>
                        </a:lnSpc>
                        <a:spcBef>
                          <a:spcPts val="0"/>
                        </a:spcBef>
                        <a:spcAft>
                          <a:spcPts val="0"/>
                        </a:spcAft>
                        <a:buClrTx/>
                        <a:buSzTx/>
                        <a:buFontTx/>
                        <a:buNone/>
                        <a:tabLst/>
                        <a:defRPr/>
                      </a:pPr>
                      <a:r>
                        <a:rPr lang="es-MX" sz="1800" dirty="0">
                          <a:solidFill>
                            <a:srgbClr val="1D1732"/>
                          </a:solidFill>
                          <a:latin typeface="Arial"/>
                          <a:cs typeface="Arial"/>
                        </a:rPr>
                        <a:t>Diario </a:t>
                      </a:r>
                      <a:endParaRPr lang="es-CO" sz="1800" dirty="0">
                        <a:solidFill>
                          <a:srgbClr val="1D1732"/>
                        </a:solidFill>
                        <a:latin typeface="Arial"/>
                        <a:cs typeface="Arial"/>
                      </a:endParaRPr>
                    </a:p>
                    <a:p>
                      <a:pPr algn="l"/>
                      <a:endParaRPr lang="es-CO" sz="1800" dirty="0">
                        <a:solidFill>
                          <a:srgbClr val="1D1732"/>
                        </a:solidFill>
                        <a:latin typeface="Arial"/>
                        <a:cs typeface="Arial"/>
                      </a:endParaRPr>
                    </a:p>
                  </a:txBody>
                  <a:tcPr marL="121920" marR="121920" anchor="ctr"/>
                </a:tc>
                <a:tc hMerge="1">
                  <a:txBody>
                    <a:bodyPr/>
                    <a:lstStyle/>
                    <a:p>
                      <a:endParaRPr lang="es-CO" sz="2000" dirty="0">
                        <a:latin typeface="Arial"/>
                        <a:cs typeface="Arial"/>
                      </a:endParaRPr>
                    </a:p>
                  </a:txBody>
                  <a:tcPr marL="121920" marR="121920"/>
                </a:tc>
                <a:extLst>
                  <a:ext uri="{0D108BD9-81ED-4DB2-BD59-A6C34878D82A}">
                    <a16:rowId xmlns:a16="http://schemas.microsoft.com/office/drawing/2014/main" val="4137737267"/>
                  </a:ext>
                </a:extLst>
              </a:tr>
            </a:tbl>
          </a:graphicData>
        </a:graphic>
      </p:graphicFrame>
      <p:sp>
        <p:nvSpPr>
          <p:cNvPr id="10" name="CuadroTexto 9"/>
          <p:cNvSpPr txBox="1"/>
          <p:nvPr/>
        </p:nvSpPr>
        <p:spPr>
          <a:xfrm>
            <a:off x="1781344" y="5611752"/>
            <a:ext cx="8290981" cy="400110"/>
          </a:xfrm>
          <a:prstGeom prst="rect">
            <a:avLst/>
          </a:prstGeom>
          <a:noFill/>
        </p:spPr>
        <p:txBody>
          <a:bodyPr wrap="square" rtlCol="0">
            <a:spAutoFit/>
          </a:bodyPr>
          <a:lstStyle/>
          <a:p>
            <a:r>
              <a:rPr lang="es-ES" sz="1000" i="1" dirty="0">
                <a:solidFill>
                  <a:srgbClr val="9F9EA9"/>
                </a:solidFill>
                <a:latin typeface="Arial" panose="020B0604020202020204" pitchFamily="34" charset="0"/>
                <a:cs typeface="Arial" panose="020B0604020202020204" pitchFamily="34" charset="0"/>
              </a:rPr>
              <a:t>Nutrition </a:t>
            </a:r>
            <a:r>
              <a:rPr lang="es-ES" sz="1000" i="1" dirty="0" err="1">
                <a:solidFill>
                  <a:srgbClr val="9F9EA9"/>
                </a:solidFill>
                <a:latin typeface="Arial" panose="020B0604020202020204" pitchFamily="34" charset="0"/>
                <a:cs typeface="Arial" panose="020B0604020202020204" pitchFamily="34" charset="0"/>
              </a:rPr>
              <a:t>support</a:t>
            </a:r>
            <a:r>
              <a:rPr lang="es-ES" sz="1000" i="1" dirty="0">
                <a:solidFill>
                  <a:srgbClr val="9F9EA9"/>
                </a:solidFill>
                <a:latin typeface="Arial" panose="020B0604020202020204" pitchFamily="34" charset="0"/>
                <a:cs typeface="Arial" panose="020B0604020202020204" pitchFamily="34" charset="0"/>
              </a:rPr>
              <a:t> in </a:t>
            </a:r>
            <a:r>
              <a:rPr lang="es-ES" sz="1000" i="1" dirty="0" err="1">
                <a:solidFill>
                  <a:srgbClr val="9F9EA9"/>
                </a:solidFill>
                <a:latin typeface="Arial" panose="020B0604020202020204" pitchFamily="34" charset="0"/>
                <a:cs typeface="Arial" panose="020B0604020202020204" pitchFamily="34" charset="0"/>
              </a:rPr>
              <a:t>adults</a:t>
            </a:r>
            <a:r>
              <a:rPr lang="es-ES" sz="1000" i="1" dirty="0">
                <a:solidFill>
                  <a:srgbClr val="9F9EA9"/>
                </a:solidFill>
                <a:latin typeface="Arial" panose="020B0604020202020204" pitchFamily="34" charset="0"/>
                <a:cs typeface="Arial" panose="020B0604020202020204" pitchFamily="34" charset="0"/>
              </a:rPr>
              <a:t> Oral </a:t>
            </a:r>
            <a:r>
              <a:rPr lang="es-ES" sz="1000" i="1" dirty="0" err="1">
                <a:solidFill>
                  <a:srgbClr val="9F9EA9"/>
                </a:solidFill>
                <a:latin typeface="Arial" panose="020B0604020202020204" pitchFamily="34" charset="0"/>
                <a:cs typeface="Arial" panose="020B0604020202020204" pitchFamily="34" charset="0"/>
              </a:rPr>
              <a:t>nutrition</a:t>
            </a:r>
            <a:r>
              <a:rPr lang="es-ES" sz="1000" i="1" dirty="0">
                <a:solidFill>
                  <a:srgbClr val="9F9EA9"/>
                </a:solidFill>
                <a:latin typeface="Arial" panose="020B0604020202020204" pitchFamily="34" charset="0"/>
                <a:cs typeface="Arial" panose="020B0604020202020204" pitchFamily="34" charset="0"/>
              </a:rPr>
              <a:t> </a:t>
            </a:r>
            <a:r>
              <a:rPr lang="es-ES" sz="1000" i="1" dirty="0" err="1">
                <a:solidFill>
                  <a:srgbClr val="9F9EA9"/>
                </a:solidFill>
                <a:latin typeface="Arial" panose="020B0604020202020204" pitchFamily="34" charset="0"/>
                <a:cs typeface="Arial" panose="020B0604020202020204" pitchFamily="34" charset="0"/>
              </a:rPr>
              <a:t>support</a:t>
            </a:r>
            <a:r>
              <a:rPr lang="es-ES" sz="1000" i="1" dirty="0">
                <a:solidFill>
                  <a:srgbClr val="9F9EA9"/>
                </a:solidFill>
                <a:latin typeface="Arial" panose="020B0604020202020204" pitchFamily="34" charset="0"/>
                <a:cs typeface="Arial" panose="020B0604020202020204" pitchFamily="34" charset="0"/>
              </a:rPr>
              <a:t>, enteral </a:t>
            </a:r>
            <a:r>
              <a:rPr lang="es-ES" sz="1000" i="1" dirty="0" err="1">
                <a:solidFill>
                  <a:srgbClr val="9F9EA9"/>
                </a:solidFill>
                <a:latin typeface="Arial" panose="020B0604020202020204" pitchFamily="34" charset="0"/>
                <a:cs typeface="Arial" panose="020B0604020202020204" pitchFamily="34" charset="0"/>
              </a:rPr>
              <a:t>tube</a:t>
            </a:r>
            <a:r>
              <a:rPr lang="es-ES" sz="1000" i="1" dirty="0">
                <a:solidFill>
                  <a:srgbClr val="9F9EA9"/>
                </a:solidFill>
                <a:latin typeface="Arial" panose="020B0604020202020204" pitchFamily="34" charset="0"/>
                <a:cs typeface="Arial" panose="020B0604020202020204" pitchFamily="34" charset="0"/>
              </a:rPr>
              <a:t> </a:t>
            </a:r>
            <a:r>
              <a:rPr lang="es-ES" sz="1000" i="1" dirty="0" err="1">
                <a:solidFill>
                  <a:srgbClr val="9F9EA9"/>
                </a:solidFill>
                <a:latin typeface="Arial" panose="020B0604020202020204" pitchFamily="34" charset="0"/>
                <a:cs typeface="Arial" panose="020B0604020202020204" pitchFamily="34" charset="0"/>
              </a:rPr>
              <a:t>feeding</a:t>
            </a:r>
            <a:r>
              <a:rPr lang="es-ES" sz="1000" i="1" dirty="0">
                <a:solidFill>
                  <a:srgbClr val="9F9EA9"/>
                </a:solidFill>
                <a:latin typeface="Arial" panose="020B0604020202020204" pitchFamily="34" charset="0"/>
                <a:cs typeface="Arial" panose="020B0604020202020204" pitchFamily="34" charset="0"/>
              </a:rPr>
              <a:t> and parenteral </a:t>
            </a:r>
            <a:r>
              <a:rPr lang="es-ES" sz="1000" i="1" dirty="0" err="1">
                <a:solidFill>
                  <a:srgbClr val="9F9EA9"/>
                </a:solidFill>
                <a:latin typeface="Arial" panose="020B0604020202020204" pitchFamily="34" charset="0"/>
                <a:cs typeface="Arial" panose="020B0604020202020204" pitchFamily="34" charset="0"/>
              </a:rPr>
              <a:t>nutrition</a:t>
            </a:r>
            <a:r>
              <a:rPr lang="es-ES" sz="1000" i="1" dirty="0">
                <a:solidFill>
                  <a:srgbClr val="9F9EA9"/>
                </a:solidFill>
                <a:latin typeface="Arial" panose="020B0604020202020204" pitchFamily="34" charset="0"/>
                <a:cs typeface="Arial" panose="020B0604020202020204" pitchFamily="34" charset="0"/>
              </a:rPr>
              <a:t> </a:t>
            </a:r>
            <a:r>
              <a:rPr lang="es-ES" sz="1000" dirty="0">
                <a:solidFill>
                  <a:srgbClr val="9F9EA9"/>
                </a:solidFill>
                <a:latin typeface="Arial" panose="020B0604020202020204" pitchFamily="34" charset="0"/>
                <a:cs typeface="Arial" panose="020B0604020202020204" pitchFamily="34" charset="0"/>
              </a:rPr>
              <a:t>desarrollada por el </a:t>
            </a:r>
            <a:r>
              <a:rPr lang="es-ES" sz="1000" dirty="0" err="1">
                <a:solidFill>
                  <a:srgbClr val="9F9EA9"/>
                </a:solidFill>
                <a:latin typeface="Arial" panose="020B0604020202020204" pitchFamily="34" charset="0"/>
                <a:cs typeface="Arial" panose="020B0604020202020204" pitchFamily="34" charset="0"/>
              </a:rPr>
              <a:t>National</a:t>
            </a:r>
            <a:r>
              <a:rPr lang="es-ES" sz="1000" dirty="0">
                <a:solidFill>
                  <a:srgbClr val="9F9EA9"/>
                </a:solidFill>
                <a:latin typeface="Arial" panose="020B0604020202020204" pitchFamily="34" charset="0"/>
                <a:cs typeface="Arial" panose="020B0604020202020204" pitchFamily="34" charset="0"/>
              </a:rPr>
              <a:t> </a:t>
            </a:r>
            <a:r>
              <a:rPr lang="es-ES" sz="1000" dirty="0" err="1">
                <a:solidFill>
                  <a:srgbClr val="9F9EA9"/>
                </a:solidFill>
                <a:latin typeface="Arial" panose="020B0604020202020204" pitchFamily="34" charset="0"/>
                <a:cs typeface="Arial" panose="020B0604020202020204" pitchFamily="34" charset="0"/>
              </a:rPr>
              <a:t>Institute</a:t>
            </a:r>
            <a:r>
              <a:rPr lang="es-ES" sz="1000" dirty="0">
                <a:solidFill>
                  <a:srgbClr val="9F9EA9"/>
                </a:solidFill>
                <a:latin typeface="Arial" panose="020B0604020202020204" pitchFamily="34" charset="0"/>
                <a:cs typeface="Arial" panose="020B0604020202020204" pitchFamily="34" charset="0"/>
              </a:rPr>
              <a:t> </a:t>
            </a:r>
            <a:r>
              <a:rPr lang="es-ES" sz="1000" dirty="0" err="1">
                <a:solidFill>
                  <a:srgbClr val="9F9EA9"/>
                </a:solidFill>
                <a:latin typeface="Arial" panose="020B0604020202020204" pitchFamily="34" charset="0"/>
                <a:cs typeface="Arial" panose="020B0604020202020204" pitchFamily="34" charset="0"/>
              </a:rPr>
              <a:t>for</a:t>
            </a:r>
            <a:r>
              <a:rPr lang="es-ES" sz="1000" dirty="0">
                <a:solidFill>
                  <a:srgbClr val="9F9EA9"/>
                </a:solidFill>
                <a:latin typeface="Arial" panose="020B0604020202020204" pitchFamily="34" charset="0"/>
                <a:cs typeface="Arial" panose="020B0604020202020204" pitchFamily="34" charset="0"/>
              </a:rPr>
              <a:t> </a:t>
            </a:r>
            <a:r>
              <a:rPr lang="es-ES" sz="1000" dirty="0" err="1">
                <a:solidFill>
                  <a:srgbClr val="9F9EA9"/>
                </a:solidFill>
                <a:latin typeface="Arial" panose="020B0604020202020204" pitchFamily="34" charset="0"/>
                <a:cs typeface="Arial" panose="020B0604020202020204" pitchFamily="34" charset="0"/>
              </a:rPr>
              <a:t>Health</a:t>
            </a:r>
            <a:r>
              <a:rPr lang="es-ES" sz="1000" dirty="0">
                <a:solidFill>
                  <a:srgbClr val="9F9EA9"/>
                </a:solidFill>
                <a:latin typeface="Arial" panose="020B0604020202020204" pitchFamily="34" charset="0"/>
                <a:cs typeface="Arial" panose="020B0604020202020204" pitchFamily="34" charset="0"/>
              </a:rPr>
              <a:t> and </a:t>
            </a:r>
            <a:r>
              <a:rPr lang="es-ES" sz="1000" dirty="0" err="1">
                <a:solidFill>
                  <a:srgbClr val="9F9EA9"/>
                </a:solidFill>
                <a:latin typeface="Arial" panose="020B0604020202020204" pitchFamily="34" charset="0"/>
                <a:cs typeface="Arial" panose="020B0604020202020204" pitchFamily="34" charset="0"/>
              </a:rPr>
              <a:t>Care</a:t>
            </a:r>
            <a:r>
              <a:rPr lang="es-ES" sz="1000" dirty="0">
                <a:solidFill>
                  <a:srgbClr val="9F9EA9"/>
                </a:solidFill>
                <a:latin typeface="Arial" panose="020B0604020202020204" pitchFamily="34" charset="0"/>
                <a:cs typeface="Arial" panose="020B0604020202020204" pitchFamily="34" charset="0"/>
              </a:rPr>
              <a:t> </a:t>
            </a:r>
            <a:r>
              <a:rPr lang="es-ES" sz="1000" dirty="0" err="1">
                <a:solidFill>
                  <a:srgbClr val="9F9EA9"/>
                </a:solidFill>
                <a:latin typeface="Arial" panose="020B0604020202020204" pitchFamily="34" charset="0"/>
                <a:cs typeface="Arial" panose="020B0604020202020204" pitchFamily="34" charset="0"/>
              </a:rPr>
              <a:t>Excellence</a:t>
            </a:r>
            <a:r>
              <a:rPr lang="es-ES" sz="1000" dirty="0">
                <a:solidFill>
                  <a:srgbClr val="9F9EA9"/>
                </a:solidFill>
                <a:latin typeface="Arial" panose="020B0604020202020204" pitchFamily="34" charset="0"/>
                <a:cs typeface="Arial" panose="020B0604020202020204" pitchFamily="34" charset="0"/>
              </a:rPr>
              <a:t> - NICE en 2006 </a:t>
            </a:r>
          </a:p>
        </p:txBody>
      </p:sp>
      <p:sp>
        <p:nvSpPr>
          <p:cNvPr id="11" name="Título 2"/>
          <p:cNvSpPr txBox="1">
            <a:spLocks/>
          </p:cNvSpPr>
          <p:nvPr/>
        </p:nvSpPr>
        <p:spPr>
          <a:xfrm>
            <a:off x="1868663" y="548105"/>
            <a:ext cx="8203662" cy="101077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ES" sz="3200" b="1" dirty="0">
                <a:solidFill>
                  <a:srgbClr val="000000"/>
                </a:solidFill>
                <a:latin typeface="Arial"/>
                <a:cs typeface="Arial"/>
              </a:rPr>
              <a:t>Frecuencia de medición paciente hospitalizado</a:t>
            </a:r>
          </a:p>
        </p:txBody>
      </p:sp>
    </p:spTree>
    <p:extLst>
      <p:ext uri="{BB962C8B-B14F-4D97-AF65-F5344CB8AC3E}">
        <p14:creationId xmlns:p14="http://schemas.microsoft.com/office/powerpoint/2010/main" val="6801041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a 3">
            <a:extLst>
              <a:ext uri="{FF2B5EF4-FFF2-40B4-BE49-F238E27FC236}">
                <a16:creationId xmlns:a16="http://schemas.microsoft.com/office/drawing/2014/main" id="{D97F8CDE-5361-41A1-961E-CFD5789FA385}"/>
              </a:ext>
            </a:extLst>
          </p:cNvPr>
          <p:cNvGraphicFramePr>
            <a:graphicFrameLocks noGrp="1"/>
          </p:cNvGraphicFramePr>
          <p:nvPr>
            <p:extLst>
              <p:ext uri="{D42A27DB-BD31-4B8C-83A1-F6EECF244321}">
                <p14:modId xmlns:p14="http://schemas.microsoft.com/office/powerpoint/2010/main" val="47798934"/>
              </p:ext>
            </p:extLst>
          </p:nvPr>
        </p:nvGraphicFramePr>
        <p:xfrm>
          <a:off x="1342045" y="2136692"/>
          <a:ext cx="9256899" cy="3383280"/>
        </p:xfrm>
        <a:graphic>
          <a:graphicData uri="http://schemas.openxmlformats.org/drawingml/2006/table">
            <a:tbl>
              <a:tblPr firstRow="1" bandRow="1">
                <a:tableStyleId>{7E9639D4-E3E2-4D34-9284-5A2195B3D0D7}</a:tableStyleId>
              </a:tblPr>
              <a:tblGrid>
                <a:gridCol w="5437933">
                  <a:extLst>
                    <a:ext uri="{9D8B030D-6E8A-4147-A177-3AD203B41FA5}">
                      <a16:colId xmlns:a16="http://schemas.microsoft.com/office/drawing/2014/main" val="1101863704"/>
                    </a:ext>
                  </a:extLst>
                </a:gridCol>
                <a:gridCol w="3818966">
                  <a:extLst>
                    <a:ext uri="{9D8B030D-6E8A-4147-A177-3AD203B41FA5}">
                      <a16:colId xmlns:a16="http://schemas.microsoft.com/office/drawing/2014/main" val="3936741397"/>
                    </a:ext>
                  </a:extLst>
                </a:gridCol>
              </a:tblGrid>
              <a:tr h="310355">
                <a:tc>
                  <a:txBody>
                    <a:bodyPr/>
                    <a:lstStyle/>
                    <a:p>
                      <a:pPr algn="ctr"/>
                      <a:r>
                        <a:rPr lang="es-MX" sz="2000" dirty="0">
                          <a:solidFill>
                            <a:schemeClr val="bg1"/>
                          </a:solidFill>
                          <a:latin typeface="Arial"/>
                          <a:cs typeface="Arial"/>
                        </a:rPr>
                        <a:t>INDICADOR  </a:t>
                      </a:r>
                      <a:endParaRPr lang="es-CO" sz="2000" dirty="0">
                        <a:solidFill>
                          <a:schemeClr val="bg1"/>
                        </a:solidFill>
                        <a:latin typeface="Arial"/>
                        <a:cs typeface="Arial"/>
                      </a:endParaRPr>
                    </a:p>
                  </a:txBody>
                  <a:tcPr marL="121920" marR="121920">
                    <a:solidFill>
                      <a:srgbClr val="1D1732"/>
                    </a:solidFill>
                  </a:tcPr>
                </a:tc>
                <a:tc>
                  <a:txBody>
                    <a:bodyPr/>
                    <a:lstStyle/>
                    <a:p>
                      <a:pPr algn="ctr"/>
                      <a:r>
                        <a:rPr lang="es-MX" sz="2000" dirty="0">
                          <a:solidFill>
                            <a:schemeClr val="bg1"/>
                          </a:solidFill>
                          <a:latin typeface="Arial"/>
                          <a:cs typeface="Arial"/>
                        </a:rPr>
                        <a:t>FRECUENCIA</a:t>
                      </a:r>
                      <a:endParaRPr lang="es-CO" sz="2000" dirty="0">
                        <a:solidFill>
                          <a:schemeClr val="bg1"/>
                        </a:solidFill>
                        <a:latin typeface="Arial"/>
                        <a:cs typeface="Arial"/>
                      </a:endParaRPr>
                    </a:p>
                  </a:txBody>
                  <a:tcPr marL="121920" marR="121920">
                    <a:solidFill>
                      <a:srgbClr val="1D1732"/>
                    </a:solidFill>
                  </a:tcPr>
                </a:tc>
                <a:extLst>
                  <a:ext uri="{0D108BD9-81ED-4DB2-BD59-A6C34878D82A}">
                    <a16:rowId xmlns:a16="http://schemas.microsoft.com/office/drawing/2014/main" val="873902384"/>
                  </a:ext>
                </a:extLst>
              </a:tr>
              <a:tr h="310355">
                <a:tc gridSpan="2">
                  <a:txBody>
                    <a:bodyPr/>
                    <a:lstStyle/>
                    <a:p>
                      <a:pPr algn="ctr"/>
                      <a:r>
                        <a:rPr lang="es-MX" sz="2000" i="0" dirty="0">
                          <a:solidFill>
                            <a:srgbClr val="1D1732"/>
                          </a:solidFill>
                          <a:latin typeface="Arial"/>
                          <a:cs typeface="Arial"/>
                        </a:rPr>
                        <a:t>ACCESOS - GASTROSTOMIA O  YEYUNOSTOMIA</a:t>
                      </a:r>
                      <a:endParaRPr lang="es-CO" sz="2000" i="0" dirty="0">
                        <a:solidFill>
                          <a:srgbClr val="1D1732"/>
                        </a:solidFill>
                        <a:latin typeface="Arial"/>
                        <a:cs typeface="Arial"/>
                      </a:endParaRPr>
                    </a:p>
                  </a:txBody>
                  <a:tcPr marL="121920" marR="121920"/>
                </a:tc>
                <a:tc hMerge="1">
                  <a:txBody>
                    <a:bodyPr/>
                    <a:lstStyle/>
                    <a:p>
                      <a:endParaRPr lang="es-CO" sz="2000" dirty="0">
                        <a:latin typeface="+mn-lt"/>
                      </a:endParaRPr>
                    </a:p>
                  </a:txBody>
                  <a:tcPr marL="121920" marR="121920"/>
                </a:tc>
                <a:extLst>
                  <a:ext uri="{0D108BD9-81ED-4DB2-BD59-A6C34878D82A}">
                    <a16:rowId xmlns:a16="http://schemas.microsoft.com/office/drawing/2014/main" val="1079926609"/>
                  </a:ext>
                </a:extLst>
              </a:tr>
              <a:tr h="310355">
                <a:tc>
                  <a:txBody>
                    <a:bodyPr/>
                    <a:lstStyle/>
                    <a:p>
                      <a:r>
                        <a:rPr lang="es-MX" sz="2000" dirty="0">
                          <a:solidFill>
                            <a:srgbClr val="1D1732"/>
                          </a:solidFill>
                          <a:latin typeface="Arial"/>
                          <a:cs typeface="Arial"/>
                        </a:rPr>
                        <a:t>Estoma</a:t>
                      </a:r>
                      <a:endParaRPr lang="es-CO" sz="2000" dirty="0">
                        <a:solidFill>
                          <a:srgbClr val="1D1732"/>
                        </a:solidFill>
                        <a:latin typeface="Arial"/>
                        <a:cs typeface="Arial"/>
                      </a:endParaRPr>
                    </a:p>
                  </a:txBody>
                  <a:tcPr marL="121920" marR="121920" anchor="ctr"/>
                </a:tc>
                <a:tc>
                  <a:txBody>
                    <a:bodyPr/>
                    <a:lstStyle/>
                    <a:p>
                      <a:r>
                        <a:rPr lang="es-MX" sz="2000" dirty="0">
                          <a:solidFill>
                            <a:srgbClr val="1D1732"/>
                          </a:solidFill>
                          <a:latin typeface="Arial"/>
                          <a:cs typeface="Arial"/>
                        </a:rPr>
                        <a:t>Diario</a:t>
                      </a:r>
                      <a:endParaRPr lang="es-CO" sz="2000" dirty="0">
                        <a:solidFill>
                          <a:srgbClr val="1D1732"/>
                        </a:solidFill>
                        <a:latin typeface="Arial"/>
                        <a:cs typeface="Arial"/>
                      </a:endParaRPr>
                    </a:p>
                  </a:txBody>
                  <a:tcPr marL="121920" marR="121920" anchor="ctr"/>
                </a:tc>
                <a:extLst>
                  <a:ext uri="{0D108BD9-81ED-4DB2-BD59-A6C34878D82A}">
                    <a16:rowId xmlns:a16="http://schemas.microsoft.com/office/drawing/2014/main" val="3719310825"/>
                  </a:ext>
                </a:extLst>
              </a:tr>
              <a:tr h="310355">
                <a:tc>
                  <a:txBody>
                    <a:bodyPr/>
                    <a:lstStyle/>
                    <a:p>
                      <a:r>
                        <a:rPr lang="es-MX" sz="2000" dirty="0">
                          <a:solidFill>
                            <a:srgbClr val="1D1732"/>
                          </a:solidFill>
                          <a:latin typeface="Arial"/>
                          <a:cs typeface="Arial"/>
                        </a:rPr>
                        <a:t>Posición de la sonda</a:t>
                      </a:r>
                      <a:endParaRPr lang="es-CO" sz="2000" dirty="0">
                        <a:solidFill>
                          <a:srgbClr val="1D1732"/>
                        </a:solidFill>
                        <a:latin typeface="Arial"/>
                        <a:cs typeface="Arial"/>
                      </a:endParaRPr>
                    </a:p>
                  </a:txBody>
                  <a:tcPr marL="121920" marR="121920" anchor="ctr"/>
                </a:tc>
                <a:tc>
                  <a:txBody>
                    <a:bodyPr/>
                    <a:lstStyle/>
                    <a:p>
                      <a:r>
                        <a:rPr lang="es-MX" sz="2000" dirty="0">
                          <a:solidFill>
                            <a:srgbClr val="1D1732"/>
                          </a:solidFill>
                          <a:latin typeface="Arial"/>
                          <a:cs typeface="Arial"/>
                        </a:rPr>
                        <a:t>Diario</a:t>
                      </a:r>
                      <a:endParaRPr lang="es-CO" sz="2000" dirty="0">
                        <a:solidFill>
                          <a:srgbClr val="1D1732"/>
                        </a:solidFill>
                        <a:latin typeface="Arial"/>
                        <a:cs typeface="Arial"/>
                      </a:endParaRPr>
                    </a:p>
                  </a:txBody>
                  <a:tcPr marL="121920" marR="121920" anchor="ctr"/>
                </a:tc>
                <a:extLst>
                  <a:ext uri="{0D108BD9-81ED-4DB2-BD59-A6C34878D82A}">
                    <a16:rowId xmlns:a16="http://schemas.microsoft.com/office/drawing/2014/main" val="2637407179"/>
                  </a:ext>
                </a:extLst>
              </a:tr>
              <a:tr h="310355">
                <a:tc>
                  <a:txBody>
                    <a:bodyPr/>
                    <a:lstStyle/>
                    <a:p>
                      <a:r>
                        <a:rPr lang="es-MX" sz="2000" dirty="0">
                          <a:solidFill>
                            <a:srgbClr val="1D1732"/>
                          </a:solidFill>
                          <a:latin typeface="Arial"/>
                          <a:cs typeface="Arial"/>
                        </a:rPr>
                        <a:t>Inserción de la sonda y rotación </a:t>
                      </a:r>
                      <a:endParaRPr lang="es-CO" sz="2000" dirty="0">
                        <a:solidFill>
                          <a:srgbClr val="1D1732"/>
                        </a:solidFill>
                        <a:latin typeface="Arial"/>
                        <a:cs typeface="Arial"/>
                      </a:endParaRPr>
                    </a:p>
                  </a:txBody>
                  <a:tcPr marL="121920" marR="121920" anchor="ctr"/>
                </a:tc>
                <a:tc>
                  <a:txBody>
                    <a:bodyPr/>
                    <a:lstStyle/>
                    <a:p>
                      <a:r>
                        <a:rPr lang="es-MX" sz="2000" dirty="0">
                          <a:solidFill>
                            <a:srgbClr val="1D1732"/>
                          </a:solidFill>
                          <a:latin typeface="Arial"/>
                          <a:cs typeface="Arial"/>
                        </a:rPr>
                        <a:t>Semanal</a:t>
                      </a:r>
                      <a:endParaRPr lang="es-CO" sz="2000" dirty="0">
                        <a:solidFill>
                          <a:srgbClr val="1D1732"/>
                        </a:solidFill>
                        <a:latin typeface="Arial"/>
                        <a:cs typeface="Arial"/>
                      </a:endParaRPr>
                    </a:p>
                  </a:txBody>
                  <a:tcPr marL="121920" marR="121920" anchor="ctr"/>
                </a:tc>
                <a:extLst>
                  <a:ext uri="{0D108BD9-81ED-4DB2-BD59-A6C34878D82A}">
                    <a16:rowId xmlns:a16="http://schemas.microsoft.com/office/drawing/2014/main" val="581560658"/>
                  </a:ext>
                </a:extLst>
              </a:tr>
              <a:tr h="310355">
                <a:tc>
                  <a:txBody>
                    <a:bodyPr/>
                    <a:lstStyle/>
                    <a:p>
                      <a:r>
                        <a:rPr lang="es-MX" sz="2000" dirty="0">
                          <a:solidFill>
                            <a:srgbClr val="1D1732"/>
                          </a:solidFill>
                          <a:latin typeface="Arial"/>
                          <a:cs typeface="Arial"/>
                        </a:rPr>
                        <a:t>Volumen de agua del balón (gastrostomía)</a:t>
                      </a:r>
                      <a:endParaRPr lang="es-CO" sz="2000" dirty="0">
                        <a:solidFill>
                          <a:srgbClr val="1D1732"/>
                        </a:solidFill>
                        <a:latin typeface="Arial"/>
                        <a:cs typeface="Arial"/>
                      </a:endParaRPr>
                    </a:p>
                  </a:txBody>
                  <a:tcPr marL="121920" marR="121920" anchor="ctr"/>
                </a:tc>
                <a:tc>
                  <a:txBody>
                    <a:bodyPr/>
                    <a:lstStyle/>
                    <a:p>
                      <a:r>
                        <a:rPr lang="es-MX" sz="2000" dirty="0">
                          <a:solidFill>
                            <a:srgbClr val="1D1732"/>
                          </a:solidFill>
                          <a:latin typeface="Arial"/>
                          <a:cs typeface="Arial"/>
                        </a:rPr>
                        <a:t>Semanal </a:t>
                      </a:r>
                      <a:endParaRPr lang="es-CO" sz="2000" dirty="0">
                        <a:solidFill>
                          <a:srgbClr val="1D1732"/>
                        </a:solidFill>
                        <a:latin typeface="Arial"/>
                        <a:cs typeface="Arial"/>
                      </a:endParaRPr>
                    </a:p>
                  </a:txBody>
                  <a:tcPr marL="121920" marR="121920" anchor="ctr"/>
                </a:tc>
                <a:extLst>
                  <a:ext uri="{0D108BD9-81ED-4DB2-BD59-A6C34878D82A}">
                    <a16:rowId xmlns:a16="http://schemas.microsoft.com/office/drawing/2014/main" val="4237947660"/>
                  </a:ext>
                </a:extLst>
              </a:tr>
              <a:tr h="405540">
                <a:tc>
                  <a:txBody>
                    <a:bodyPr/>
                    <a:lstStyle/>
                    <a:p>
                      <a:r>
                        <a:rPr lang="es-MX" sz="2000" dirty="0">
                          <a:solidFill>
                            <a:srgbClr val="1D1732"/>
                          </a:solidFill>
                          <a:latin typeface="Arial"/>
                          <a:cs typeface="Arial"/>
                        </a:rPr>
                        <a:t>Posicionamiento de la sonda de yeyunostomía, observando posicionamiento de marcadores externos. </a:t>
                      </a:r>
                      <a:endParaRPr lang="es-CO" sz="2000" dirty="0">
                        <a:solidFill>
                          <a:srgbClr val="1D1732"/>
                        </a:solidFill>
                        <a:latin typeface="Arial"/>
                        <a:cs typeface="Arial"/>
                      </a:endParaRPr>
                    </a:p>
                  </a:txBody>
                  <a:tcPr marL="121920" marR="121920" anchor="ctr"/>
                </a:tc>
                <a:tc>
                  <a:txBody>
                    <a:bodyPr/>
                    <a:lstStyle/>
                    <a:p>
                      <a:r>
                        <a:rPr lang="es-MX" sz="2000" dirty="0">
                          <a:solidFill>
                            <a:srgbClr val="1D1732"/>
                          </a:solidFill>
                          <a:latin typeface="Arial"/>
                          <a:cs typeface="Arial"/>
                        </a:rPr>
                        <a:t>Diario </a:t>
                      </a:r>
                      <a:endParaRPr lang="es-CO" sz="2000" dirty="0">
                        <a:solidFill>
                          <a:srgbClr val="1D1732"/>
                        </a:solidFill>
                        <a:latin typeface="Arial"/>
                        <a:cs typeface="Arial"/>
                      </a:endParaRPr>
                    </a:p>
                  </a:txBody>
                  <a:tcPr marL="121920" marR="121920" anchor="ctr"/>
                </a:tc>
                <a:extLst>
                  <a:ext uri="{0D108BD9-81ED-4DB2-BD59-A6C34878D82A}">
                    <a16:rowId xmlns:a16="http://schemas.microsoft.com/office/drawing/2014/main" val="4096706157"/>
                  </a:ext>
                </a:extLst>
              </a:tr>
            </a:tbl>
          </a:graphicData>
        </a:graphic>
      </p:graphicFrame>
      <p:sp>
        <p:nvSpPr>
          <p:cNvPr id="9" name="CuadroTexto 8"/>
          <p:cNvSpPr txBox="1"/>
          <p:nvPr/>
        </p:nvSpPr>
        <p:spPr>
          <a:xfrm>
            <a:off x="1342045" y="5677725"/>
            <a:ext cx="7463958" cy="400110"/>
          </a:xfrm>
          <a:prstGeom prst="rect">
            <a:avLst/>
          </a:prstGeom>
          <a:noFill/>
        </p:spPr>
        <p:txBody>
          <a:bodyPr wrap="square" rtlCol="0">
            <a:spAutoFit/>
          </a:bodyPr>
          <a:lstStyle/>
          <a:p>
            <a:r>
              <a:rPr lang="es-ES" sz="1000" i="1" dirty="0">
                <a:solidFill>
                  <a:srgbClr val="A19FAB"/>
                </a:solidFill>
                <a:latin typeface="Arial" panose="020B0604020202020204" pitchFamily="34" charset="0"/>
                <a:cs typeface="Arial" panose="020B0604020202020204" pitchFamily="34" charset="0"/>
              </a:rPr>
              <a:t>Nutrition </a:t>
            </a:r>
            <a:r>
              <a:rPr lang="es-ES" sz="1000" i="1" dirty="0" err="1">
                <a:solidFill>
                  <a:srgbClr val="A19FAB"/>
                </a:solidFill>
                <a:latin typeface="Arial" panose="020B0604020202020204" pitchFamily="34" charset="0"/>
                <a:cs typeface="Arial" panose="020B0604020202020204" pitchFamily="34" charset="0"/>
              </a:rPr>
              <a:t>support</a:t>
            </a:r>
            <a:r>
              <a:rPr lang="es-ES" sz="1000" i="1" dirty="0">
                <a:solidFill>
                  <a:srgbClr val="A19FAB"/>
                </a:solidFill>
                <a:latin typeface="Arial" panose="020B0604020202020204" pitchFamily="34" charset="0"/>
                <a:cs typeface="Arial" panose="020B0604020202020204" pitchFamily="34" charset="0"/>
              </a:rPr>
              <a:t> in </a:t>
            </a:r>
            <a:r>
              <a:rPr lang="es-ES" sz="1000" i="1" dirty="0" err="1">
                <a:solidFill>
                  <a:srgbClr val="A19FAB"/>
                </a:solidFill>
                <a:latin typeface="Arial" panose="020B0604020202020204" pitchFamily="34" charset="0"/>
                <a:cs typeface="Arial" panose="020B0604020202020204" pitchFamily="34" charset="0"/>
              </a:rPr>
              <a:t>adults</a:t>
            </a:r>
            <a:r>
              <a:rPr lang="es-ES" sz="1000" i="1" dirty="0">
                <a:solidFill>
                  <a:srgbClr val="A19FAB"/>
                </a:solidFill>
                <a:latin typeface="Arial" panose="020B0604020202020204" pitchFamily="34" charset="0"/>
                <a:cs typeface="Arial" panose="020B0604020202020204" pitchFamily="34" charset="0"/>
              </a:rPr>
              <a:t> Oral </a:t>
            </a:r>
            <a:r>
              <a:rPr lang="es-ES" sz="1000" i="1" dirty="0" err="1">
                <a:solidFill>
                  <a:srgbClr val="A19FAB"/>
                </a:solidFill>
                <a:latin typeface="Arial" panose="020B0604020202020204" pitchFamily="34" charset="0"/>
                <a:cs typeface="Arial" panose="020B0604020202020204" pitchFamily="34" charset="0"/>
              </a:rPr>
              <a:t>nutrition</a:t>
            </a:r>
            <a:r>
              <a:rPr lang="es-ES" sz="1000" i="1" dirty="0">
                <a:solidFill>
                  <a:srgbClr val="A19FAB"/>
                </a:solidFill>
                <a:latin typeface="Arial" panose="020B0604020202020204" pitchFamily="34" charset="0"/>
                <a:cs typeface="Arial" panose="020B0604020202020204" pitchFamily="34" charset="0"/>
              </a:rPr>
              <a:t> </a:t>
            </a:r>
            <a:r>
              <a:rPr lang="es-ES" sz="1000" i="1" dirty="0" err="1">
                <a:solidFill>
                  <a:srgbClr val="A19FAB"/>
                </a:solidFill>
                <a:latin typeface="Arial" panose="020B0604020202020204" pitchFamily="34" charset="0"/>
                <a:cs typeface="Arial" panose="020B0604020202020204" pitchFamily="34" charset="0"/>
              </a:rPr>
              <a:t>support</a:t>
            </a:r>
            <a:r>
              <a:rPr lang="es-ES" sz="1000" i="1" dirty="0">
                <a:solidFill>
                  <a:srgbClr val="A19FAB"/>
                </a:solidFill>
                <a:latin typeface="Arial" panose="020B0604020202020204" pitchFamily="34" charset="0"/>
                <a:cs typeface="Arial" panose="020B0604020202020204" pitchFamily="34" charset="0"/>
              </a:rPr>
              <a:t>, enteral </a:t>
            </a:r>
            <a:r>
              <a:rPr lang="es-ES" sz="1000" i="1" dirty="0" err="1">
                <a:solidFill>
                  <a:srgbClr val="A19FAB"/>
                </a:solidFill>
                <a:latin typeface="Arial" panose="020B0604020202020204" pitchFamily="34" charset="0"/>
                <a:cs typeface="Arial" panose="020B0604020202020204" pitchFamily="34" charset="0"/>
              </a:rPr>
              <a:t>tube</a:t>
            </a:r>
            <a:r>
              <a:rPr lang="es-ES" sz="1000" i="1" dirty="0">
                <a:solidFill>
                  <a:srgbClr val="A19FAB"/>
                </a:solidFill>
                <a:latin typeface="Arial" panose="020B0604020202020204" pitchFamily="34" charset="0"/>
                <a:cs typeface="Arial" panose="020B0604020202020204" pitchFamily="34" charset="0"/>
              </a:rPr>
              <a:t> </a:t>
            </a:r>
            <a:r>
              <a:rPr lang="es-ES" sz="1000" i="1" dirty="0" err="1">
                <a:solidFill>
                  <a:srgbClr val="A19FAB"/>
                </a:solidFill>
                <a:latin typeface="Arial" panose="020B0604020202020204" pitchFamily="34" charset="0"/>
                <a:cs typeface="Arial" panose="020B0604020202020204" pitchFamily="34" charset="0"/>
              </a:rPr>
              <a:t>feeding</a:t>
            </a:r>
            <a:r>
              <a:rPr lang="es-ES" sz="1000" i="1" dirty="0">
                <a:solidFill>
                  <a:srgbClr val="A19FAB"/>
                </a:solidFill>
                <a:latin typeface="Arial" panose="020B0604020202020204" pitchFamily="34" charset="0"/>
                <a:cs typeface="Arial" panose="020B0604020202020204" pitchFamily="34" charset="0"/>
              </a:rPr>
              <a:t> and parenteral </a:t>
            </a:r>
            <a:r>
              <a:rPr lang="es-ES" sz="1000" i="1" dirty="0" err="1">
                <a:solidFill>
                  <a:srgbClr val="A19FAB"/>
                </a:solidFill>
                <a:latin typeface="Arial" panose="020B0604020202020204" pitchFamily="34" charset="0"/>
                <a:cs typeface="Arial" panose="020B0604020202020204" pitchFamily="34" charset="0"/>
              </a:rPr>
              <a:t>nutrition</a:t>
            </a:r>
            <a:r>
              <a:rPr lang="es-ES" sz="1000" i="1" dirty="0">
                <a:solidFill>
                  <a:srgbClr val="A19FAB"/>
                </a:solidFill>
                <a:latin typeface="Arial" panose="020B0604020202020204" pitchFamily="34" charset="0"/>
                <a:cs typeface="Arial" panose="020B0604020202020204" pitchFamily="34" charset="0"/>
              </a:rPr>
              <a:t> </a:t>
            </a:r>
            <a:r>
              <a:rPr lang="es-ES" sz="1000" dirty="0">
                <a:solidFill>
                  <a:srgbClr val="A19FAB"/>
                </a:solidFill>
                <a:latin typeface="Arial" panose="020B0604020202020204" pitchFamily="34" charset="0"/>
                <a:cs typeface="Arial" panose="020B0604020202020204" pitchFamily="34" charset="0"/>
              </a:rPr>
              <a:t>desarrollada por el </a:t>
            </a:r>
            <a:r>
              <a:rPr lang="es-ES" sz="1000" dirty="0" err="1">
                <a:solidFill>
                  <a:srgbClr val="A19FAB"/>
                </a:solidFill>
                <a:latin typeface="Arial" panose="020B0604020202020204" pitchFamily="34" charset="0"/>
                <a:cs typeface="Arial" panose="020B0604020202020204" pitchFamily="34" charset="0"/>
              </a:rPr>
              <a:t>National</a:t>
            </a:r>
            <a:r>
              <a:rPr lang="es-ES" sz="1000" dirty="0">
                <a:solidFill>
                  <a:srgbClr val="A19FAB"/>
                </a:solidFill>
                <a:latin typeface="Arial" panose="020B0604020202020204" pitchFamily="34" charset="0"/>
                <a:cs typeface="Arial" panose="020B0604020202020204" pitchFamily="34" charset="0"/>
              </a:rPr>
              <a:t> </a:t>
            </a:r>
            <a:r>
              <a:rPr lang="es-ES" sz="1000" dirty="0" err="1">
                <a:solidFill>
                  <a:srgbClr val="A19FAB"/>
                </a:solidFill>
                <a:latin typeface="Arial" panose="020B0604020202020204" pitchFamily="34" charset="0"/>
                <a:cs typeface="Arial" panose="020B0604020202020204" pitchFamily="34" charset="0"/>
              </a:rPr>
              <a:t>Institute</a:t>
            </a:r>
            <a:r>
              <a:rPr lang="es-ES" sz="1000" dirty="0">
                <a:solidFill>
                  <a:srgbClr val="A19FAB"/>
                </a:solidFill>
                <a:latin typeface="Arial" panose="020B0604020202020204" pitchFamily="34" charset="0"/>
                <a:cs typeface="Arial" panose="020B0604020202020204" pitchFamily="34" charset="0"/>
              </a:rPr>
              <a:t> </a:t>
            </a:r>
            <a:r>
              <a:rPr lang="es-ES" sz="1000" dirty="0" err="1">
                <a:solidFill>
                  <a:srgbClr val="A19FAB"/>
                </a:solidFill>
                <a:latin typeface="Arial" panose="020B0604020202020204" pitchFamily="34" charset="0"/>
                <a:cs typeface="Arial" panose="020B0604020202020204" pitchFamily="34" charset="0"/>
              </a:rPr>
              <a:t>for</a:t>
            </a:r>
            <a:r>
              <a:rPr lang="es-ES" sz="1000" dirty="0">
                <a:solidFill>
                  <a:srgbClr val="A19FAB"/>
                </a:solidFill>
                <a:latin typeface="Arial" panose="020B0604020202020204" pitchFamily="34" charset="0"/>
                <a:cs typeface="Arial" panose="020B0604020202020204" pitchFamily="34" charset="0"/>
              </a:rPr>
              <a:t> </a:t>
            </a:r>
            <a:r>
              <a:rPr lang="es-ES" sz="1000" dirty="0" err="1">
                <a:solidFill>
                  <a:srgbClr val="A19FAB"/>
                </a:solidFill>
                <a:latin typeface="Arial" panose="020B0604020202020204" pitchFamily="34" charset="0"/>
                <a:cs typeface="Arial" panose="020B0604020202020204" pitchFamily="34" charset="0"/>
              </a:rPr>
              <a:t>Health</a:t>
            </a:r>
            <a:r>
              <a:rPr lang="es-ES" sz="1000" dirty="0">
                <a:solidFill>
                  <a:srgbClr val="A19FAB"/>
                </a:solidFill>
                <a:latin typeface="Arial" panose="020B0604020202020204" pitchFamily="34" charset="0"/>
                <a:cs typeface="Arial" panose="020B0604020202020204" pitchFamily="34" charset="0"/>
              </a:rPr>
              <a:t> and </a:t>
            </a:r>
            <a:r>
              <a:rPr lang="es-ES" sz="1000" dirty="0" err="1">
                <a:solidFill>
                  <a:srgbClr val="A19FAB"/>
                </a:solidFill>
                <a:latin typeface="Arial" panose="020B0604020202020204" pitchFamily="34" charset="0"/>
                <a:cs typeface="Arial" panose="020B0604020202020204" pitchFamily="34" charset="0"/>
              </a:rPr>
              <a:t>Care</a:t>
            </a:r>
            <a:r>
              <a:rPr lang="es-ES" sz="1000" dirty="0">
                <a:solidFill>
                  <a:srgbClr val="A19FAB"/>
                </a:solidFill>
                <a:latin typeface="Arial" panose="020B0604020202020204" pitchFamily="34" charset="0"/>
                <a:cs typeface="Arial" panose="020B0604020202020204" pitchFamily="34" charset="0"/>
              </a:rPr>
              <a:t> </a:t>
            </a:r>
            <a:r>
              <a:rPr lang="es-ES" sz="1000" dirty="0" err="1">
                <a:solidFill>
                  <a:srgbClr val="A19FAB"/>
                </a:solidFill>
                <a:latin typeface="Arial" panose="020B0604020202020204" pitchFamily="34" charset="0"/>
                <a:cs typeface="Arial" panose="020B0604020202020204" pitchFamily="34" charset="0"/>
              </a:rPr>
              <a:t>Excellence</a:t>
            </a:r>
            <a:r>
              <a:rPr lang="es-ES" sz="1000" dirty="0">
                <a:solidFill>
                  <a:srgbClr val="A19FAB"/>
                </a:solidFill>
                <a:latin typeface="Arial" panose="020B0604020202020204" pitchFamily="34" charset="0"/>
                <a:cs typeface="Arial" panose="020B0604020202020204" pitchFamily="34" charset="0"/>
              </a:rPr>
              <a:t> - NICE en 2006 </a:t>
            </a:r>
          </a:p>
        </p:txBody>
      </p:sp>
      <p:sp>
        <p:nvSpPr>
          <p:cNvPr id="11" name="Título 2"/>
          <p:cNvSpPr txBox="1">
            <a:spLocks/>
          </p:cNvSpPr>
          <p:nvPr/>
        </p:nvSpPr>
        <p:spPr>
          <a:xfrm>
            <a:off x="1551006" y="568054"/>
            <a:ext cx="8838979" cy="101077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ES" sz="3200" b="1" dirty="0">
                <a:solidFill>
                  <a:srgbClr val="000000"/>
                </a:solidFill>
                <a:latin typeface="Arial"/>
                <a:cs typeface="Arial"/>
              </a:rPr>
              <a:t>Frecuencia de medición paciente hospitalizado</a:t>
            </a:r>
          </a:p>
        </p:txBody>
      </p:sp>
    </p:spTree>
    <p:extLst>
      <p:ext uri="{BB962C8B-B14F-4D97-AF65-F5344CB8AC3E}">
        <p14:creationId xmlns:p14="http://schemas.microsoft.com/office/powerpoint/2010/main" val="28648869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a 2">
            <a:extLst>
              <a:ext uri="{FF2B5EF4-FFF2-40B4-BE49-F238E27FC236}">
                <a16:creationId xmlns:a16="http://schemas.microsoft.com/office/drawing/2014/main" id="{3EF0DB0C-BA91-4164-B46A-502F19C671C1}"/>
              </a:ext>
            </a:extLst>
          </p:cNvPr>
          <p:cNvGraphicFramePr>
            <a:graphicFrameLocks noGrp="1"/>
          </p:cNvGraphicFramePr>
          <p:nvPr>
            <p:extLst>
              <p:ext uri="{D42A27DB-BD31-4B8C-83A1-F6EECF244321}">
                <p14:modId xmlns:p14="http://schemas.microsoft.com/office/powerpoint/2010/main" val="3493378931"/>
              </p:ext>
            </p:extLst>
          </p:nvPr>
        </p:nvGraphicFramePr>
        <p:xfrm>
          <a:off x="1488140" y="2380869"/>
          <a:ext cx="9466731" cy="2590800"/>
        </p:xfrm>
        <a:graphic>
          <a:graphicData uri="http://schemas.openxmlformats.org/drawingml/2006/table">
            <a:tbl>
              <a:tblPr firstRow="1" bandRow="1">
                <a:tableStyleId>{7E9639D4-E3E2-4D34-9284-5A2195B3D0D7}</a:tableStyleId>
              </a:tblPr>
              <a:tblGrid>
                <a:gridCol w="4128819">
                  <a:extLst>
                    <a:ext uri="{9D8B030D-6E8A-4147-A177-3AD203B41FA5}">
                      <a16:colId xmlns:a16="http://schemas.microsoft.com/office/drawing/2014/main" val="3085766948"/>
                    </a:ext>
                  </a:extLst>
                </a:gridCol>
                <a:gridCol w="5337912">
                  <a:extLst>
                    <a:ext uri="{9D8B030D-6E8A-4147-A177-3AD203B41FA5}">
                      <a16:colId xmlns:a16="http://schemas.microsoft.com/office/drawing/2014/main" val="1583119401"/>
                    </a:ext>
                  </a:extLst>
                </a:gridCol>
              </a:tblGrid>
              <a:tr h="370840">
                <a:tc gridSpan="2">
                  <a:txBody>
                    <a:bodyPr/>
                    <a:lstStyle/>
                    <a:p>
                      <a:pPr algn="ctr"/>
                      <a:r>
                        <a:rPr lang="es-MX" sz="2000" dirty="0">
                          <a:solidFill>
                            <a:schemeClr val="bg1"/>
                          </a:solidFill>
                          <a:latin typeface="Arial"/>
                          <a:cs typeface="Arial"/>
                        </a:rPr>
                        <a:t>MONITOREO BIOQUÍMICO </a:t>
                      </a:r>
                      <a:endParaRPr lang="es-CO" sz="2000" i="1" dirty="0">
                        <a:solidFill>
                          <a:schemeClr val="bg1"/>
                        </a:solidFill>
                        <a:latin typeface="Arial"/>
                        <a:cs typeface="Arial"/>
                      </a:endParaRPr>
                    </a:p>
                  </a:txBody>
                  <a:tcPr marL="121920" marR="121920">
                    <a:solidFill>
                      <a:srgbClr val="1D1732"/>
                    </a:solidFill>
                  </a:tcPr>
                </a:tc>
                <a:tc hMerge="1">
                  <a:txBody>
                    <a:bodyPr/>
                    <a:lstStyle/>
                    <a:p>
                      <a:pPr algn="ctr"/>
                      <a:endParaRPr lang="es-CO" sz="1100" dirty="0"/>
                    </a:p>
                  </a:txBody>
                  <a:tcPr marL="121920" marR="121920"/>
                </a:tc>
                <a:extLst>
                  <a:ext uri="{0D108BD9-81ED-4DB2-BD59-A6C34878D82A}">
                    <a16:rowId xmlns:a16="http://schemas.microsoft.com/office/drawing/2014/main" val="1381555564"/>
                  </a:ext>
                </a:extLst>
              </a:tr>
              <a:tr h="370840">
                <a:tc>
                  <a:txBody>
                    <a:bodyPr/>
                    <a:lstStyle/>
                    <a:p>
                      <a:r>
                        <a:rPr lang="es-MX" sz="2000" dirty="0">
                          <a:solidFill>
                            <a:srgbClr val="1D1732"/>
                          </a:solidFill>
                          <a:latin typeface="Arial"/>
                          <a:cs typeface="Arial"/>
                        </a:rPr>
                        <a:t>Pruebas de función hepática </a:t>
                      </a:r>
                      <a:endParaRPr lang="es-CO" sz="2000" dirty="0">
                        <a:solidFill>
                          <a:srgbClr val="1D1732"/>
                        </a:solidFill>
                        <a:latin typeface="Arial"/>
                        <a:cs typeface="Arial"/>
                      </a:endParaRPr>
                    </a:p>
                  </a:txBody>
                  <a:tcPr marL="121920" marR="121920"/>
                </a:tc>
                <a:tc>
                  <a:txBody>
                    <a:bodyPr/>
                    <a:lstStyle/>
                    <a:p>
                      <a:r>
                        <a:rPr lang="es-MX" sz="2000" dirty="0">
                          <a:solidFill>
                            <a:srgbClr val="1D1732"/>
                          </a:solidFill>
                          <a:latin typeface="Arial"/>
                          <a:cs typeface="Arial"/>
                        </a:rPr>
                        <a:t>Al inicio 2 veces por semana hasta estabilizarse, después semanal. </a:t>
                      </a:r>
                      <a:endParaRPr lang="es-CO" sz="2000" dirty="0">
                        <a:solidFill>
                          <a:srgbClr val="1D1732"/>
                        </a:solidFill>
                        <a:latin typeface="Arial"/>
                        <a:cs typeface="Arial"/>
                      </a:endParaRPr>
                    </a:p>
                  </a:txBody>
                  <a:tcPr marL="121920" marR="121920"/>
                </a:tc>
                <a:extLst>
                  <a:ext uri="{0D108BD9-81ED-4DB2-BD59-A6C34878D82A}">
                    <a16:rowId xmlns:a16="http://schemas.microsoft.com/office/drawing/2014/main" val="411181687"/>
                  </a:ext>
                </a:extLst>
              </a:tr>
              <a:tr h="370840">
                <a:tc>
                  <a:txBody>
                    <a:bodyPr/>
                    <a:lstStyle/>
                    <a:p>
                      <a:r>
                        <a:rPr lang="es-MX" sz="2000" dirty="0">
                          <a:solidFill>
                            <a:srgbClr val="1D1732"/>
                          </a:solidFill>
                          <a:latin typeface="Arial"/>
                          <a:cs typeface="Arial"/>
                        </a:rPr>
                        <a:t>Triglicéridos</a:t>
                      </a:r>
                      <a:endParaRPr lang="es-CO" sz="2000" b="1" i="1" dirty="0">
                        <a:solidFill>
                          <a:srgbClr val="1D1732"/>
                        </a:solidFill>
                        <a:latin typeface="Arial"/>
                        <a:cs typeface="Arial"/>
                      </a:endParaRPr>
                    </a:p>
                  </a:txBody>
                  <a:tcPr marL="121920" marR="121920"/>
                </a:tc>
                <a:tc>
                  <a:txBody>
                    <a:bodyPr/>
                    <a:lstStyle/>
                    <a:p>
                      <a:r>
                        <a:rPr lang="es-CO" sz="2000" dirty="0">
                          <a:solidFill>
                            <a:srgbClr val="1D1732"/>
                          </a:solidFill>
                          <a:latin typeface="Arial"/>
                          <a:cs typeface="Arial"/>
                        </a:rPr>
                        <a:t>Al inicio y luego semanal.</a:t>
                      </a:r>
                    </a:p>
                  </a:txBody>
                  <a:tcPr marL="121920" marR="121920"/>
                </a:tc>
                <a:extLst>
                  <a:ext uri="{0D108BD9-81ED-4DB2-BD59-A6C34878D82A}">
                    <a16:rowId xmlns:a16="http://schemas.microsoft.com/office/drawing/2014/main" val="582668535"/>
                  </a:ext>
                </a:extLst>
              </a:tr>
              <a:tr h="370840">
                <a:tc>
                  <a:txBody>
                    <a:bodyPr/>
                    <a:lstStyle/>
                    <a:p>
                      <a:r>
                        <a:rPr lang="es-MX" sz="2000" dirty="0">
                          <a:solidFill>
                            <a:srgbClr val="1D1732"/>
                          </a:solidFill>
                          <a:latin typeface="Arial"/>
                          <a:cs typeface="Arial"/>
                        </a:rPr>
                        <a:t>Calcio, albúmina</a:t>
                      </a:r>
                      <a:endParaRPr lang="es-CO" sz="2000" dirty="0">
                        <a:solidFill>
                          <a:srgbClr val="1D1732"/>
                        </a:solidFill>
                        <a:latin typeface="Arial"/>
                        <a:cs typeface="Arial"/>
                      </a:endParaRPr>
                    </a:p>
                  </a:txBody>
                  <a:tcPr marL="121920" marR="121920"/>
                </a:tc>
                <a:tc>
                  <a:txBody>
                    <a:bodyPr/>
                    <a:lstStyle/>
                    <a:p>
                      <a:r>
                        <a:rPr lang="es-MX" sz="2000" dirty="0">
                          <a:solidFill>
                            <a:srgbClr val="1D1732"/>
                          </a:solidFill>
                          <a:latin typeface="Arial"/>
                          <a:cs typeface="Arial"/>
                        </a:rPr>
                        <a:t>Al inicio, después semanal. </a:t>
                      </a:r>
                      <a:endParaRPr lang="es-CO" sz="2000" dirty="0">
                        <a:solidFill>
                          <a:srgbClr val="1D1732"/>
                        </a:solidFill>
                        <a:latin typeface="Arial"/>
                        <a:cs typeface="Arial"/>
                      </a:endParaRPr>
                    </a:p>
                  </a:txBody>
                  <a:tcPr marL="121920" marR="121920"/>
                </a:tc>
                <a:extLst>
                  <a:ext uri="{0D108BD9-81ED-4DB2-BD59-A6C34878D82A}">
                    <a16:rowId xmlns:a16="http://schemas.microsoft.com/office/drawing/2014/main" val="2957311187"/>
                  </a:ext>
                </a:extLst>
              </a:tr>
              <a:tr h="370840">
                <a:tc>
                  <a:txBody>
                    <a:bodyPr/>
                    <a:lstStyle/>
                    <a:p>
                      <a:r>
                        <a:rPr lang="es-MX" sz="2000" dirty="0">
                          <a:solidFill>
                            <a:srgbClr val="1D1732"/>
                          </a:solidFill>
                          <a:latin typeface="Arial"/>
                          <a:cs typeface="Arial"/>
                        </a:rPr>
                        <a:t>Proteína C reactiva (PCR)</a:t>
                      </a:r>
                      <a:endParaRPr lang="es-CO" sz="2000" dirty="0">
                        <a:solidFill>
                          <a:srgbClr val="1D1732"/>
                        </a:solidFill>
                        <a:latin typeface="Arial"/>
                        <a:cs typeface="Arial"/>
                      </a:endParaRPr>
                    </a:p>
                  </a:txBody>
                  <a:tcPr marL="121920" marR="121920"/>
                </a:tc>
                <a:tc>
                  <a:txBody>
                    <a:bodyPr/>
                    <a:lstStyle/>
                    <a:p>
                      <a:r>
                        <a:rPr lang="es-MX" sz="2000" dirty="0">
                          <a:solidFill>
                            <a:srgbClr val="1D1732"/>
                          </a:solidFill>
                          <a:latin typeface="Arial"/>
                          <a:cs typeface="Arial"/>
                        </a:rPr>
                        <a:t>Al inicio, después 2-3 veces por semana hasta estabilizarse. </a:t>
                      </a:r>
                      <a:endParaRPr lang="es-CO" sz="2000" dirty="0">
                        <a:solidFill>
                          <a:srgbClr val="1D1732"/>
                        </a:solidFill>
                        <a:latin typeface="Arial"/>
                        <a:cs typeface="Arial"/>
                      </a:endParaRPr>
                    </a:p>
                  </a:txBody>
                  <a:tcPr marL="121920" marR="121920"/>
                </a:tc>
                <a:extLst>
                  <a:ext uri="{0D108BD9-81ED-4DB2-BD59-A6C34878D82A}">
                    <a16:rowId xmlns:a16="http://schemas.microsoft.com/office/drawing/2014/main" val="1614422649"/>
                  </a:ext>
                </a:extLst>
              </a:tr>
            </a:tbl>
          </a:graphicData>
        </a:graphic>
      </p:graphicFrame>
      <p:sp>
        <p:nvSpPr>
          <p:cNvPr id="10" name="CuadroTexto 9"/>
          <p:cNvSpPr txBox="1"/>
          <p:nvPr/>
        </p:nvSpPr>
        <p:spPr>
          <a:xfrm>
            <a:off x="1518438" y="5261176"/>
            <a:ext cx="7894506" cy="400110"/>
          </a:xfrm>
          <a:prstGeom prst="rect">
            <a:avLst/>
          </a:prstGeom>
          <a:noFill/>
        </p:spPr>
        <p:txBody>
          <a:bodyPr wrap="square" rtlCol="0">
            <a:spAutoFit/>
          </a:bodyPr>
          <a:lstStyle/>
          <a:p>
            <a:r>
              <a:rPr lang="es-ES" sz="1000" i="1" dirty="0">
                <a:solidFill>
                  <a:srgbClr val="9F9EA9"/>
                </a:solidFill>
                <a:latin typeface="Arial" panose="020B0604020202020204" pitchFamily="34" charset="0"/>
                <a:cs typeface="Arial" panose="020B0604020202020204" pitchFamily="34" charset="0"/>
              </a:rPr>
              <a:t>Nutrition </a:t>
            </a:r>
            <a:r>
              <a:rPr lang="es-ES" sz="1000" i="1" dirty="0" err="1">
                <a:solidFill>
                  <a:srgbClr val="9F9EA9"/>
                </a:solidFill>
                <a:latin typeface="Arial" panose="020B0604020202020204" pitchFamily="34" charset="0"/>
                <a:cs typeface="Arial" panose="020B0604020202020204" pitchFamily="34" charset="0"/>
              </a:rPr>
              <a:t>support</a:t>
            </a:r>
            <a:r>
              <a:rPr lang="es-ES" sz="1000" i="1" dirty="0">
                <a:solidFill>
                  <a:srgbClr val="9F9EA9"/>
                </a:solidFill>
                <a:latin typeface="Arial" panose="020B0604020202020204" pitchFamily="34" charset="0"/>
                <a:cs typeface="Arial" panose="020B0604020202020204" pitchFamily="34" charset="0"/>
              </a:rPr>
              <a:t> in </a:t>
            </a:r>
            <a:r>
              <a:rPr lang="es-ES" sz="1000" i="1" dirty="0" err="1">
                <a:solidFill>
                  <a:srgbClr val="9F9EA9"/>
                </a:solidFill>
                <a:latin typeface="Arial" panose="020B0604020202020204" pitchFamily="34" charset="0"/>
                <a:cs typeface="Arial" panose="020B0604020202020204" pitchFamily="34" charset="0"/>
              </a:rPr>
              <a:t>adults</a:t>
            </a:r>
            <a:r>
              <a:rPr lang="es-ES" sz="1000" i="1" dirty="0">
                <a:solidFill>
                  <a:srgbClr val="9F9EA9"/>
                </a:solidFill>
                <a:latin typeface="Arial" panose="020B0604020202020204" pitchFamily="34" charset="0"/>
                <a:cs typeface="Arial" panose="020B0604020202020204" pitchFamily="34" charset="0"/>
              </a:rPr>
              <a:t> Oral </a:t>
            </a:r>
            <a:r>
              <a:rPr lang="es-ES" sz="1000" i="1" dirty="0" err="1">
                <a:solidFill>
                  <a:srgbClr val="9F9EA9"/>
                </a:solidFill>
                <a:latin typeface="Arial" panose="020B0604020202020204" pitchFamily="34" charset="0"/>
                <a:cs typeface="Arial" panose="020B0604020202020204" pitchFamily="34" charset="0"/>
              </a:rPr>
              <a:t>nutrition</a:t>
            </a:r>
            <a:r>
              <a:rPr lang="es-ES" sz="1000" i="1" dirty="0">
                <a:solidFill>
                  <a:srgbClr val="9F9EA9"/>
                </a:solidFill>
                <a:latin typeface="Arial" panose="020B0604020202020204" pitchFamily="34" charset="0"/>
                <a:cs typeface="Arial" panose="020B0604020202020204" pitchFamily="34" charset="0"/>
              </a:rPr>
              <a:t> </a:t>
            </a:r>
            <a:r>
              <a:rPr lang="es-ES" sz="1000" i="1" dirty="0" err="1">
                <a:solidFill>
                  <a:srgbClr val="9F9EA9"/>
                </a:solidFill>
                <a:latin typeface="Arial" panose="020B0604020202020204" pitchFamily="34" charset="0"/>
                <a:cs typeface="Arial" panose="020B0604020202020204" pitchFamily="34" charset="0"/>
              </a:rPr>
              <a:t>support</a:t>
            </a:r>
            <a:r>
              <a:rPr lang="es-ES" sz="1000" i="1" dirty="0">
                <a:solidFill>
                  <a:srgbClr val="9F9EA9"/>
                </a:solidFill>
                <a:latin typeface="Arial" panose="020B0604020202020204" pitchFamily="34" charset="0"/>
                <a:cs typeface="Arial" panose="020B0604020202020204" pitchFamily="34" charset="0"/>
              </a:rPr>
              <a:t>, enteral </a:t>
            </a:r>
            <a:r>
              <a:rPr lang="es-ES" sz="1000" i="1" dirty="0" err="1">
                <a:solidFill>
                  <a:srgbClr val="9F9EA9"/>
                </a:solidFill>
                <a:latin typeface="Arial" panose="020B0604020202020204" pitchFamily="34" charset="0"/>
                <a:cs typeface="Arial" panose="020B0604020202020204" pitchFamily="34" charset="0"/>
              </a:rPr>
              <a:t>tube</a:t>
            </a:r>
            <a:r>
              <a:rPr lang="es-ES" sz="1000" i="1" dirty="0">
                <a:solidFill>
                  <a:srgbClr val="9F9EA9"/>
                </a:solidFill>
                <a:latin typeface="Arial" panose="020B0604020202020204" pitchFamily="34" charset="0"/>
                <a:cs typeface="Arial" panose="020B0604020202020204" pitchFamily="34" charset="0"/>
              </a:rPr>
              <a:t> </a:t>
            </a:r>
            <a:r>
              <a:rPr lang="es-ES" sz="1000" i="1" dirty="0" err="1">
                <a:solidFill>
                  <a:srgbClr val="9F9EA9"/>
                </a:solidFill>
                <a:latin typeface="Arial" panose="020B0604020202020204" pitchFamily="34" charset="0"/>
                <a:cs typeface="Arial" panose="020B0604020202020204" pitchFamily="34" charset="0"/>
              </a:rPr>
              <a:t>feeding</a:t>
            </a:r>
            <a:r>
              <a:rPr lang="es-ES" sz="1000" i="1" dirty="0">
                <a:solidFill>
                  <a:srgbClr val="9F9EA9"/>
                </a:solidFill>
                <a:latin typeface="Arial" panose="020B0604020202020204" pitchFamily="34" charset="0"/>
                <a:cs typeface="Arial" panose="020B0604020202020204" pitchFamily="34" charset="0"/>
              </a:rPr>
              <a:t> and parenteral </a:t>
            </a:r>
            <a:r>
              <a:rPr lang="es-ES" sz="1000" i="1" dirty="0" err="1">
                <a:solidFill>
                  <a:srgbClr val="9F9EA9"/>
                </a:solidFill>
                <a:latin typeface="Arial" panose="020B0604020202020204" pitchFamily="34" charset="0"/>
                <a:cs typeface="Arial" panose="020B0604020202020204" pitchFamily="34" charset="0"/>
              </a:rPr>
              <a:t>nutrition</a:t>
            </a:r>
            <a:r>
              <a:rPr lang="es-ES" sz="1000" i="1" dirty="0">
                <a:solidFill>
                  <a:srgbClr val="9F9EA9"/>
                </a:solidFill>
                <a:latin typeface="Arial" panose="020B0604020202020204" pitchFamily="34" charset="0"/>
                <a:cs typeface="Arial" panose="020B0604020202020204" pitchFamily="34" charset="0"/>
              </a:rPr>
              <a:t> </a:t>
            </a:r>
            <a:r>
              <a:rPr lang="es-ES" sz="1000" dirty="0">
                <a:solidFill>
                  <a:srgbClr val="9F9EA9"/>
                </a:solidFill>
                <a:latin typeface="Arial" panose="020B0604020202020204" pitchFamily="34" charset="0"/>
                <a:cs typeface="Arial" panose="020B0604020202020204" pitchFamily="34" charset="0"/>
              </a:rPr>
              <a:t>desarrollada por el </a:t>
            </a:r>
            <a:r>
              <a:rPr lang="es-ES" sz="1000" dirty="0" err="1">
                <a:solidFill>
                  <a:srgbClr val="9F9EA9"/>
                </a:solidFill>
                <a:latin typeface="Arial" panose="020B0604020202020204" pitchFamily="34" charset="0"/>
                <a:cs typeface="Arial" panose="020B0604020202020204" pitchFamily="34" charset="0"/>
              </a:rPr>
              <a:t>National</a:t>
            </a:r>
            <a:r>
              <a:rPr lang="es-ES" sz="1000" dirty="0">
                <a:solidFill>
                  <a:srgbClr val="9F9EA9"/>
                </a:solidFill>
                <a:latin typeface="Arial" panose="020B0604020202020204" pitchFamily="34" charset="0"/>
                <a:cs typeface="Arial" panose="020B0604020202020204" pitchFamily="34" charset="0"/>
              </a:rPr>
              <a:t> </a:t>
            </a:r>
            <a:r>
              <a:rPr lang="es-ES" sz="1000" dirty="0" err="1">
                <a:solidFill>
                  <a:srgbClr val="9F9EA9"/>
                </a:solidFill>
                <a:latin typeface="Arial" panose="020B0604020202020204" pitchFamily="34" charset="0"/>
                <a:cs typeface="Arial" panose="020B0604020202020204" pitchFamily="34" charset="0"/>
              </a:rPr>
              <a:t>Institute</a:t>
            </a:r>
            <a:r>
              <a:rPr lang="es-ES" sz="1000" dirty="0">
                <a:solidFill>
                  <a:srgbClr val="9F9EA9"/>
                </a:solidFill>
                <a:latin typeface="Arial" panose="020B0604020202020204" pitchFamily="34" charset="0"/>
                <a:cs typeface="Arial" panose="020B0604020202020204" pitchFamily="34" charset="0"/>
              </a:rPr>
              <a:t> </a:t>
            </a:r>
            <a:r>
              <a:rPr lang="es-ES" sz="1000" dirty="0" err="1">
                <a:solidFill>
                  <a:srgbClr val="9F9EA9"/>
                </a:solidFill>
                <a:latin typeface="Arial" panose="020B0604020202020204" pitchFamily="34" charset="0"/>
                <a:cs typeface="Arial" panose="020B0604020202020204" pitchFamily="34" charset="0"/>
              </a:rPr>
              <a:t>for</a:t>
            </a:r>
            <a:r>
              <a:rPr lang="es-ES" sz="1000" dirty="0">
                <a:solidFill>
                  <a:srgbClr val="9F9EA9"/>
                </a:solidFill>
                <a:latin typeface="Arial" panose="020B0604020202020204" pitchFamily="34" charset="0"/>
                <a:cs typeface="Arial" panose="020B0604020202020204" pitchFamily="34" charset="0"/>
              </a:rPr>
              <a:t> </a:t>
            </a:r>
            <a:r>
              <a:rPr lang="es-ES" sz="1000" dirty="0" err="1">
                <a:solidFill>
                  <a:srgbClr val="9F9EA9"/>
                </a:solidFill>
                <a:latin typeface="Arial" panose="020B0604020202020204" pitchFamily="34" charset="0"/>
                <a:cs typeface="Arial" panose="020B0604020202020204" pitchFamily="34" charset="0"/>
              </a:rPr>
              <a:t>Health</a:t>
            </a:r>
            <a:r>
              <a:rPr lang="es-ES" sz="1000" dirty="0">
                <a:solidFill>
                  <a:srgbClr val="9F9EA9"/>
                </a:solidFill>
                <a:latin typeface="Arial" panose="020B0604020202020204" pitchFamily="34" charset="0"/>
                <a:cs typeface="Arial" panose="020B0604020202020204" pitchFamily="34" charset="0"/>
              </a:rPr>
              <a:t> and </a:t>
            </a:r>
            <a:r>
              <a:rPr lang="es-ES" sz="1000" dirty="0" err="1">
                <a:solidFill>
                  <a:srgbClr val="9F9EA9"/>
                </a:solidFill>
                <a:latin typeface="Arial" panose="020B0604020202020204" pitchFamily="34" charset="0"/>
                <a:cs typeface="Arial" panose="020B0604020202020204" pitchFamily="34" charset="0"/>
              </a:rPr>
              <a:t>Care</a:t>
            </a:r>
            <a:r>
              <a:rPr lang="es-ES" sz="1000" dirty="0">
                <a:solidFill>
                  <a:srgbClr val="9F9EA9"/>
                </a:solidFill>
                <a:latin typeface="Arial" panose="020B0604020202020204" pitchFamily="34" charset="0"/>
                <a:cs typeface="Arial" panose="020B0604020202020204" pitchFamily="34" charset="0"/>
              </a:rPr>
              <a:t> </a:t>
            </a:r>
            <a:r>
              <a:rPr lang="es-ES" sz="1000" dirty="0" err="1">
                <a:solidFill>
                  <a:srgbClr val="9F9EA9"/>
                </a:solidFill>
                <a:latin typeface="Arial" panose="020B0604020202020204" pitchFamily="34" charset="0"/>
                <a:cs typeface="Arial" panose="020B0604020202020204" pitchFamily="34" charset="0"/>
              </a:rPr>
              <a:t>Excellence</a:t>
            </a:r>
            <a:r>
              <a:rPr lang="es-ES" sz="1000" dirty="0">
                <a:solidFill>
                  <a:srgbClr val="9F9EA9"/>
                </a:solidFill>
                <a:latin typeface="Arial" panose="020B0604020202020204" pitchFamily="34" charset="0"/>
                <a:cs typeface="Arial" panose="020B0604020202020204" pitchFamily="34" charset="0"/>
              </a:rPr>
              <a:t> - NICE en 2006 </a:t>
            </a:r>
          </a:p>
        </p:txBody>
      </p:sp>
      <p:sp>
        <p:nvSpPr>
          <p:cNvPr id="11" name="Título 2"/>
          <p:cNvSpPr txBox="1">
            <a:spLocks/>
          </p:cNvSpPr>
          <p:nvPr/>
        </p:nvSpPr>
        <p:spPr>
          <a:xfrm>
            <a:off x="2096825" y="547496"/>
            <a:ext cx="7998349" cy="101077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ES" sz="3200" b="1" dirty="0">
                <a:solidFill>
                  <a:srgbClr val="000000"/>
                </a:solidFill>
                <a:latin typeface="Arial"/>
                <a:cs typeface="Arial"/>
              </a:rPr>
              <a:t>Frecuencia de medición paciente hospitalizado</a:t>
            </a:r>
          </a:p>
        </p:txBody>
      </p:sp>
    </p:spTree>
    <p:extLst>
      <p:ext uri="{BB962C8B-B14F-4D97-AF65-F5344CB8AC3E}">
        <p14:creationId xmlns:p14="http://schemas.microsoft.com/office/powerpoint/2010/main" val="22601830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a 2">
            <a:extLst>
              <a:ext uri="{FF2B5EF4-FFF2-40B4-BE49-F238E27FC236}">
                <a16:creationId xmlns:a16="http://schemas.microsoft.com/office/drawing/2014/main" id="{3EF0DB0C-BA91-4164-B46A-502F19C671C1}"/>
              </a:ext>
            </a:extLst>
          </p:cNvPr>
          <p:cNvGraphicFramePr>
            <a:graphicFrameLocks noGrp="1"/>
          </p:cNvGraphicFramePr>
          <p:nvPr>
            <p:extLst>
              <p:ext uri="{D42A27DB-BD31-4B8C-83A1-F6EECF244321}">
                <p14:modId xmlns:p14="http://schemas.microsoft.com/office/powerpoint/2010/main" val="4141370961"/>
              </p:ext>
            </p:extLst>
          </p:nvPr>
        </p:nvGraphicFramePr>
        <p:xfrm>
          <a:off x="1510632" y="2008990"/>
          <a:ext cx="9036424" cy="3298115"/>
        </p:xfrm>
        <a:graphic>
          <a:graphicData uri="http://schemas.openxmlformats.org/drawingml/2006/table">
            <a:tbl>
              <a:tblPr firstRow="1" bandRow="1">
                <a:tableStyleId>{7E9639D4-E3E2-4D34-9284-5A2195B3D0D7}</a:tableStyleId>
              </a:tblPr>
              <a:tblGrid>
                <a:gridCol w="3854824">
                  <a:extLst>
                    <a:ext uri="{9D8B030D-6E8A-4147-A177-3AD203B41FA5}">
                      <a16:colId xmlns:a16="http://schemas.microsoft.com/office/drawing/2014/main" val="3085766948"/>
                    </a:ext>
                  </a:extLst>
                </a:gridCol>
                <a:gridCol w="5181600">
                  <a:extLst>
                    <a:ext uri="{9D8B030D-6E8A-4147-A177-3AD203B41FA5}">
                      <a16:colId xmlns:a16="http://schemas.microsoft.com/office/drawing/2014/main" val="1583119401"/>
                    </a:ext>
                  </a:extLst>
                </a:gridCol>
              </a:tblGrid>
              <a:tr h="420348">
                <a:tc gridSpan="2">
                  <a:txBody>
                    <a:bodyPr/>
                    <a:lstStyle/>
                    <a:p>
                      <a:pPr algn="ctr"/>
                      <a:r>
                        <a:rPr lang="es-MX" sz="2000" dirty="0">
                          <a:latin typeface="Arial"/>
                          <a:cs typeface="Arial"/>
                        </a:rPr>
                        <a:t>MONITOREO BIOQUÍMICO </a:t>
                      </a:r>
                      <a:endParaRPr lang="es-CO" sz="2000" i="1" dirty="0">
                        <a:latin typeface="Arial"/>
                        <a:cs typeface="Arial"/>
                      </a:endParaRPr>
                    </a:p>
                  </a:txBody>
                  <a:tcPr marL="121920" marR="121920">
                    <a:solidFill>
                      <a:srgbClr val="1D1732"/>
                    </a:solidFill>
                  </a:tcPr>
                </a:tc>
                <a:tc hMerge="1">
                  <a:txBody>
                    <a:bodyPr/>
                    <a:lstStyle/>
                    <a:p>
                      <a:pPr algn="ctr"/>
                      <a:endParaRPr lang="es-CO" sz="1100" dirty="0"/>
                    </a:p>
                  </a:txBody>
                  <a:tcPr marL="121920" marR="121920"/>
                </a:tc>
                <a:extLst>
                  <a:ext uri="{0D108BD9-81ED-4DB2-BD59-A6C34878D82A}">
                    <a16:rowId xmlns:a16="http://schemas.microsoft.com/office/drawing/2014/main" val="1381555564"/>
                  </a:ext>
                </a:extLst>
              </a:tr>
              <a:tr h="743693">
                <a:tc>
                  <a:txBody>
                    <a:bodyPr/>
                    <a:lstStyle/>
                    <a:p>
                      <a:r>
                        <a:rPr lang="es-MX" sz="2000" dirty="0">
                          <a:solidFill>
                            <a:srgbClr val="1D1732"/>
                          </a:solidFill>
                          <a:latin typeface="Arial"/>
                          <a:cs typeface="Arial"/>
                        </a:rPr>
                        <a:t>Sodio, potasio, úrea,    creatinina</a:t>
                      </a:r>
                      <a:endParaRPr lang="es-CO" sz="2000" dirty="0">
                        <a:solidFill>
                          <a:srgbClr val="1D1732"/>
                        </a:solidFill>
                        <a:latin typeface="Arial"/>
                        <a:cs typeface="Arial"/>
                      </a:endParaRPr>
                    </a:p>
                  </a:txBody>
                  <a:tcPr marL="121920" marR="121920" anchor="ctr"/>
                </a:tc>
                <a:tc>
                  <a:txBody>
                    <a:bodyPr/>
                    <a:lstStyle/>
                    <a:p>
                      <a:pPr marL="17463" indent="0">
                        <a:tabLst>
                          <a:tab pos="0" algn="l"/>
                        </a:tabLst>
                      </a:pPr>
                      <a:r>
                        <a:rPr lang="es-MX" sz="2000" dirty="0">
                          <a:solidFill>
                            <a:srgbClr val="1D1732"/>
                          </a:solidFill>
                          <a:latin typeface="Arial"/>
                          <a:cs typeface="Arial"/>
                        </a:rPr>
                        <a:t>Al inicio diario hasta estabilizarse, después 1 ó 2 veces por semana. </a:t>
                      </a:r>
                      <a:endParaRPr lang="es-CO" sz="2000" dirty="0">
                        <a:solidFill>
                          <a:srgbClr val="1D1732"/>
                        </a:solidFill>
                        <a:latin typeface="Arial"/>
                        <a:cs typeface="Arial"/>
                      </a:endParaRPr>
                    </a:p>
                  </a:txBody>
                  <a:tcPr marL="121920" marR="121920"/>
                </a:tc>
                <a:extLst>
                  <a:ext uri="{0D108BD9-81ED-4DB2-BD59-A6C34878D82A}">
                    <a16:rowId xmlns:a16="http://schemas.microsoft.com/office/drawing/2014/main" val="1659469725"/>
                  </a:ext>
                </a:extLst>
              </a:tr>
              <a:tr h="1067037">
                <a:tc>
                  <a:txBody>
                    <a:bodyPr/>
                    <a:lstStyle/>
                    <a:p>
                      <a:r>
                        <a:rPr lang="es-MX" sz="2000" dirty="0">
                          <a:solidFill>
                            <a:srgbClr val="1D1732"/>
                          </a:solidFill>
                          <a:latin typeface="Arial"/>
                          <a:cs typeface="Arial"/>
                        </a:rPr>
                        <a:t>Glucosa </a:t>
                      </a:r>
                      <a:endParaRPr lang="es-CO" sz="2000" dirty="0">
                        <a:solidFill>
                          <a:srgbClr val="1D1732"/>
                        </a:solidFill>
                        <a:latin typeface="Arial"/>
                        <a:cs typeface="Arial"/>
                      </a:endParaRPr>
                    </a:p>
                  </a:txBody>
                  <a:tcPr marL="121920" marR="121920" anchor="ctr"/>
                </a:tc>
                <a:tc>
                  <a:txBody>
                    <a:bodyPr/>
                    <a:lstStyle/>
                    <a:p>
                      <a:r>
                        <a:rPr lang="es-MX" sz="2000" dirty="0">
                          <a:solidFill>
                            <a:srgbClr val="1D1732"/>
                          </a:solidFill>
                          <a:latin typeface="Arial"/>
                          <a:cs typeface="Arial"/>
                        </a:rPr>
                        <a:t>Al inicio 1 ó 2 veces por día (o más si se requiere) hasta estabilizarse, después semanal. </a:t>
                      </a:r>
                      <a:endParaRPr lang="es-CO" sz="2000" dirty="0">
                        <a:solidFill>
                          <a:srgbClr val="1D1732"/>
                        </a:solidFill>
                        <a:latin typeface="Arial"/>
                        <a:cs typeface="Arial"/>
                      </a:endParaRPr>
                    </a:p>
                  </a:txBody>
                  <a:tcPr marL="121920" marR="121920"/>
                </a:tc>
                <a:extLst>
                  <a:ext uri="{0D108BD9-81ED-4DB2-BD59-A6C34878D82A}">
                    <a16:rowId xmlns:a16="http://schemas.microsoft.com/office/drawing/2014/main" val="3134005514"/>
                  </a:ext>
                </a:extLst>
              </a:tr>
              <a:tr h="1067037">
                <a:tc>
                  <a:txBody>
                    <a:bodyPr/>
                    <a:lstStyle/>
                    <a:p>
                      <a:r>
                        <a:rPr lang="es-MX" sz="2000" dirty="0">
                          <a:solidFill>
                            <a:srgbClr val="1D1732"/>
                          </a:solidFill>
                          <a:latin typeface="Arial"/>
                          <a:cs typeface="Arial"/>
                        </a:rPr>
                        <a:t>Magnesio, fósforo</a:t>
                      </a:r>
                      <a:endParaRPr lang="es-CO" sz="2000" dirty="0">
                        <a:solidFill>
                          <a:srgbClr val="1D1732"/>
                        </a:solidFill>
                        <a:latin typeface="Arial"/>
                        <a:cs typeface="Arial"/>
                      </a:endParaRPr>
                    </a:p>
                  </a:txBody>
                  <a:tcPr marL="121920" marR="121920" anchor="ctr"/>
                </a:tc>
                <a:tc>
                  <a:txBody>
                    <a:bodyPr/>
                    <a:lstStyle/>
                    <a:p>
                      <a:r>
                        <a:rPr lang="es-MX" sz="2000" dirty="0">
                          <a:solidFill>
                            <a:srgbClr val="1D1732"/>
                          </a:solidFill>
                          <a:latin typeface="Arial"/>
                          <a:cs typeface="Arial"/>
                        </a:rPr>
                        <a:t>Al inicio diario, como hay síndrome de retroalimentación, tres veces por semana hasta estabilizarse, después semanal. </a:t>
                      </a:r>
                      <a:endParaRPr lang="es-CO" sz="2000" dirty="0">
                        <a:solidFill>
                          <a:srgbClr val="1D1732"/>
                        </a:solidFill>
                        <a:latin typeface="Arial"/>
                        <a:cs typeface="Arial"/>
                      </a:endParaRPr>
                    </a:p>
                  </a:txBody>
                  <a:tcPr marL="121920" marR="121920"/>
                </a:tc>
                <a:extLst>
                  <a:ext uri="{0D108BD9-81ED-4DB2-BD59-A6C34878D82A}">
                    <a16:rowId xmlns:a16="http://schemas.microsoft.com/office/drawing/2014/main" val="223274004"/>
                  </a:ext>
                </a:extLst>
              </a:tr>
            </a:tbl>
          </a:graphicData>
        </a:graphic>
      </p:graphicFrame>
      <p:sp>
        <p:nvSpPr>
          <p:cNvPr id="10" name="CuadroTexto 9"/>
          <p:cNvSpPr txBox="1"/>
          <p:nvPr/>
        </p:nvSpPr>
        <p:spPr>
          <a:xfrm>
            <a:off x="1562428" y="5502543"/>
            <a:ext cx="8495972" cy="400110"/>
          </a:xfrm>
          <a:prstGeom prst="rect">
            <a:avLst/>
          </a:prstGeom>
          <a:noFill/>
        </p:spPr>
        <p:txBody>
          <a:bodyPr wrap="square" rtlCol="0">
            <a:spAutoFit/>
          </a:bodyPr>
          <a:lstStyle/>
          <a:p>
            <a:r>
              <a:rPr lang="es-ES" sz="1000" i="1" dirty="0">
                <a:solidFill>
                  <a:srgbClr val="9F9EA9"/>
                </a:solidFill>
                <a:latin typeface="Arial" panose="020B0604020202020204" pitchFamily="34" charset="0"/>
                <a:cs typeface="Arial" panose="020B0604020202020204" pitchFamily="34" charset="0"/>
              </a:rPr>
              <a:t>Nutrition </a:t>
            </a:r>
            <a:r>
              <a:rPr lang="es-ES" sz="1000" i="1" dirty="0" err="1">
                <a:solidFill>
                  <a:srgbClr val="9F9EA9"/>
                </a:solidFill>
                <a:latin typeface="Arial" panose="020B0604020202020204" pitchFamily="34" charset="0"/>
                <a:cs typeface="Arial" panose="020B0604020202020204" pitchFamily="34" charset="0"/>
              </a:rPr>
              <a:t>support</a:t>
            </a:r>
            <a:r>
              <a:rPr lang="es-ES" sz="1000" i="1" dirty="0">
                <a:solidFill>
                  <a:srgbClr val="9F9EA9"/>
                </a:solidFill>
                <a:latin typeface="Arial" panose="020B0604020202020204" pitchFamily="34" charset="0"/>
                <a:cs typeface="Arial" panose="020B0604020202020204" pitchFamily="34" charset="0"/>
              </a:rPr>
              <a:t> in </a:t>
            </a:r>
            <a:r>
              <a:rPr lang="es-ES" sz="1000" i="1" dirty="0" err="1">
                <a:solidFill>
                  <a:srgbClr val="9F9EA9"/>
                </a:solidFill>
                <a:latin typeface="Arial" panose="020B0604020202020204" pitchFamily="34" charset="0"/>
                <a:cs typeface="Arial" panose="020B0604020202020204" pitchFamily="34" charset="0"/>
              </a:rPr>
              <a:t>adults</a:t>
            </a:r>
            <a:r>
              <a:rPr lang="es-ES" sz="1000" i="1" dirty="0">
                <a:solidFill>
                  <a:srgbClr val="9F9EA9"/>
                </a:solidFill>
                <a:latin typeface="Arial" panose="020B0604020202020204" pitchFamily="34" charset="0"/>
                <a:cs typeface="Arial" panose="020B0604020202020204" pitchFamily="34" charset="0"/>
              </a:rPr>
              <a:t> Oral </a:t>
            </a:r>
            <a:r>
              <a:rPr lang="es-ES" sz="1000" i="1" dirty="0" err="1">
                <a:solidFill>
                  <a:srgbClr val="9F9EA9"/>
                </a:solidFill>
                <a:latin typeface="Arial" panose="020B0604020202020204" pitchFamily="34" charset="0"/>
                <a:cs typeface="Arial" panose="020B0604020202020204" pitchFamily="34" charset="0"/>
              </a:rPr>
              <a:t>nutrition</a:t>
            </a:r>
            <a:r>
              <a:rPr lang="es-ES" sz="1000" i="1" dirty="0">
                <a:solidFill>
                  <a:srgbClr val="9F9EA9"/>
                </a:solidFill>
                <a:latin typeface="Arial" panose="020B0604020202020204" pitchFamily="34" charset="0"/>
                <a:cs typeface="Arial" panose="020B0604020202020204" pitchFamily="34" charset="0"/>
              </a:rPr>
              <a:t> </a:t>
            </a:r>
            <a:r>
              <a:rPr lang="es-ES" sz="1000" i="1" dirty="0" err="1">
                <a:solidFill>
                  <a:srgbClr val="9F9EA9"/>
                </a:solidFill>
                <a:latin typeface="Arial" panose="020B0604020202020204" pitchFamily="34" charset="0"/>
                <a:cs typeface="Arial" panose="020B0604020202020204" pitchFamily="34" charset="0"/>
              </a:rPr>
              <a:t>support</a:t>
            </a:r>
            <a:r>
              <a:rPr lang="es-ES" sz="1000" i="1" dirty="0">
                <a:solidFill>
                  <a:srgbClr val="9F9EA9"/>
                </a:solidFill>
                <a:latin typeface="Arial" panose="020B0604020202020204" pitchFamily="34" charset="0"/>
                <a:cs typeface="Arial" panose="020B0604020202020204" pitchFamily="34" charset="0"/>
              </a:rPr>
              <a:t>, enteral </a:t>
            </a:r>
            <a:r>
              <a:rPr lang="es-ES" sz="1000" i="1" dirty="0" err="1">
                <a:solidFill>
                  <a:srgbClr val="9F9EA9"/>
                </a:solidFill>
                <a:latin typeface="Arial" panose="020B0604020202020204" pitchFamily="34" charset="0"/>
                <a:cs typeface="Arial" panose="020B0604020202020204" pitchFamily="34" charset="0"/>
              </a:rPr>
              <a:t>tube</a:t>
            </a:r>
            <a:r>
              <a:rPr lang="es-ES" sz="1000" i="1" dirty="0">
                <a:solidFill>
                  <a:srgbClr val="9F9EA9"/>
                </a:solidFill>
                <a:latin typeface="Arial" panose="020B0604020202020204" pitchFamily="34" charset="0"/>
                <a:cs typeface="Arial" panose="020B0604020202020204" pitchFamily="34" charset="0"/>
              </a:rPr>
              <a:t> </a:t>
            </a:r>
            <a:r>
              <a:rPr lang="es-ES" sz="1000" i="1" dirty="0" err="1">
                <a:solidFill>
                  <a:srgbClr val="9F9EA9"/>
                </a:solidFill>
                <a:latin typeface="Arial" panose="020B0604020202020204" pitchFamily="34" charset="0"/>
                <a:cs typeface="Arial" panose="020B0604020202020204" pitchFamily="34" charset="0"/>
              </a:rPr>
              <a:t>feeding</a:t>
            </a:r>
            <a:r>
              <a:rPr lang="es-ES" sz="1000" i="1" dirty="0">
                <a:solidFill>
                  <a:srgbClr val="9F9EA9"/>
                </a:solidFill>
                <a:latin typeface="Arial" panose="020B0604020202020204" pitchFamily="34" charset="0"/>
                <a:cs typeface="Arial" panose="020B0604020202020204" pitchFamily="34" charset="0"/>
              </a:rPr>
              <a:t> and parenteral </a:t>
            </a:r>
            <a:r>
              <a:rPr lang="es-ES" sz="1000" i="1" dirty="0" err="1">
                <a:solidFill>
                  <a:srgbClr val="9F9EA9"/>
                </a:solidFill>
                <a:latin typeface="Arial" panose="020B0604020202020204" pitchFamily="34" charset="0"/>
                <a:cs typeface="Arial" panose="020B0604020202020204" pitchFamily="34" charset="0"/>
              </a:rPr>
              <a:t>nutrition</a:t>
            </a:r>
            <a:r>
              <a:rPr lang="es-ES" sz="1000" i="1" dirty="0">
                <a:solidFill>
                  <a:srgbClr val="9F9EA9"/>
                </a:solidFill>
                <a:latin typeface="Arial" panose="020B0604020202020204" pitchFamily="34" charset="0"/>
                <a:cs typeface="Arial" panose="020B0604020202020204" pitchFamily="34" charset="0"/>
              </a:rPr>
              <a:t> </a:t>
            </a:r>
            <a:r>
              <a:rPr lang="es-ES" sz="1000" dirty="0">
                <a:solidFill>
                  <a:srgbClr val="9F9EA9"/>
                </a:solidFill>
                <a:latin typeface="Arial" panose="020B0604020202020204" pitchFamily="34" charset="0"/>
                <a:cs typeface="Arial" panose="020B0604020202020204" pitchFamily="34" charset="0"/>
              </a:rPr>
              <a:t>desarrollada por el </a:t>
            </a:r>
            <a:r>
              <a:rPr lang="es-ES" sz="1000" dirty="0" err="1">
                <a:solidFill>
                  <a:srgbClr val="9F9EA9"/>
                </a:solidFill>
                <a:latin typeface="Arial" panose="020B0604020202020204" pitchFamily="34" charset="0"/>
                <a:cs typeface="Arial" panose="020B0604020202020204" pitchFamily="34" charset="0"/>
              </a:rPr>
              <a:t>National</a:t>
            </a:r>
            <a:r>
              <a:rPr lang="es-ES" sz="1000" dirty="0">
                <a:solidFill>
                  <a:srgbClr val="9F9EA9"/>
                </a:solidFill>
                <a:latin typeface="Arial" panose="020B0604020202020204" pitchFamily="34" charset="0"/>
                <a:cs typeface="Arial" panose="020B0604020202020204" pitchFamily="34" charset="0"/>
              </a:rPr>
              <a:t> </a:t>
            </a:r>
            <a:r>
              <a:rPr lang="es-ES" sz="1000" dirty="0" err="1">
                <a:solidFill>
                  <a:srgbClr val="9F9EA9"/>
                </a:solidFill>
                <a:latin typeface="Arial" panose="020B0604020202020204" pitchFamily="34" charset="0"/>
                <a:cs typeface="Arial" panose="020B0604020202020204" pitchFamily="34" charset="0"/>
              </a:rPr>
              <a:t>Institute</a:t>
            </a:r>
            <a:r>
              <a:rPr lang="es-ES" sz="1000" dirty="0">
                <a:solidFill>
                  <a:srgbClr val="9F9EA9"/>
                </a:solidFill>
                <a:latin typeface="Arial" panose="020B0604020202020204" pitchFamily="34" charset="0"/>
                <a:cs typeface="Arial" panose="020B0604020202020204" pitchFamily="34" charset="0"/>
              </a:rPr>
              <a:t> </a:t>
            </a:r>
            <a:r>
              <a:rPr lang="es-ES" sz="1000" dirty="0" err="1">
                <a:solidFill>
                  <a:srgbClr val="9F9EA9"/>
                </a:solidFill>
                <a:latin typeface="Arial" panose="020B0604020202020204" pitchFamily="34" charset="0"/>
                <a:cs typeface="Arial" panose="020B0604020202020204" pitchFamily="34" charset="0"/>
              </a:rPr>
              <a:t>for</a:t>
            </a:r>
            <a:r>
              <a:rPr lang="es-ES" sz="1000" dirty="0">
                <a:solidFill>
                  <a:srgbClr val="9F9EA9"/>
                </a:solidFill>
                <a:latin typeface="Arial" panose="020B0604020202020204" pitchFamily="34" charset="0"/>
                <a:cs typeface="Arial" panose="020B0604020202020204" pitchFamily="34" charset="0"/>
              </a:rPr>
              <a:t> </a:t>
            </a:r>
            <a:r>
              <a:rPr lang="es-ES" sz="1000" dirty="0" err="1">
                <a:solidFill>
                  <a:srgbClr val="9F9EA9"/>
                </a:solidFill>
                <a:latin typeface="Arial" panose="020B0604020202020204" pitchFamily="34" charset="0"/>
                <a:cs typeface="Arial" panose="020B0604020202020204" pitchFamily="34" charset="0"/>
              </a:rPr>
              <a:t>Health</a:t>
            </a:r>
            <a:r>
              <a:rPr lang="es-ES" sz="1000" dirty="0">
                <a:solidFill>
                  <a:srgbClr val="9F9EA9"/>
                </a:solidFill>
                <a:latin typeface="Arial" panose="020B0604020202020204" pitchFamily="34" charset="0"/>
                <a:cs typeface="Arial" panose="020B0604020202020204" pitchFamily="34" charset="0"/>
              </a:rPr>
              <a:t> and </a:t>
            </a:r>
            <a:r>
              <a:rPr lang="es-ES" sz="1000" dirty="0" err="1">
                <a:solidFill>
                  <a:srgbClr val="9F9EA9"/>
                </a:solidFill>
                <a:latin typeface="Arial" panose="020B0604020202020204" pitchFamily="34" charset="0"/>
                <a:cs typeface="Arial" panose="020B0604020202020204" pitchFamily="34" charset="0"/>
              </a:rPr>
              <a:t>Care</a:t>
            </a:r>
            <a:r>
              <a:rPr lang="es-ES" sz="1000" dirty="0">
                <a:solidFill>
                  <a:srgbClr val="9F9EA9"/>
                </a:solidFill>
                <a:latin typeface="Arial" panose="020B0604020202020204" pitchFamily="34" charset="0"/>
                <a:cs typeface="Arial" panose="020B0604020202020204" pitchFamily="34" charset="0"/>
              </a:rPr>
              <a:t> </a:t>
            </a:r>
            <a:r>
              <a:rPr lang="es-ES" sz="1000" dirty="0" err="1">
                <a:solidFill>
                  <a:srgbClr val="9F9EA9"/>
                </a:solidFill>
                <a:latin typeface="Arial" panose="020B0604020202020204" pitchFamily="34" charset="0"/>
                <a:cs typeface="Arial" panose="020B0604020202020204" pitchFamily="34" charset="0"/>
              </a:rPr>
              <a:t>Excellence</a:t>
            </a:r>
            <a:r>
              <a:rPr lang="es-ES" sz="1000" dirty="0">
                <a:solidFill>
                  <a:srgbClr val="9F9EA9"/>
                </a:solidFill>
                <a:latin typeface="Arial" panose="020B0604020202020204" pitchFamily="34" charset="0"/>
                <a:cs typeface="Arial" panose="020B0604020202020204" pitchFamily="34" charset="0"/>
              </a:rPr>
              <a:t> - NICE en 2006 </a:t>
            </a:r>
          </a:p>
        </p:txBody>
      </p:sp>
      <p:sp>
        <p:nvSpPr>
          <p:cNvPr id="11" name="Título 2"/>
          <p:cNvSpPr txBox="1">
            <a:spLocks/>
          </p:cNvSpPr>
          <p:nvPr/>
        </p:nvSpPr>
        <p:spPr>
          <a:xfrm>
            <a:off x="1562428" y="295092"/>
            <a:ext cx="9067143" cy="101077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ES" sz="3200" b="1" dirty="0">
                <a:solidFill>
                  <a:srgbClr val="1D1732"/>
                </a:solidFill>
                <a:latin typeface="Arial"/>
                <a:cs typeface="Arial"/>
              </a:rPr>
              <a:t>Frecuencia de medición paciente hospitalizado</a:t>
            </a:r>
          </a:p>
        </p:txBody>
      </p:sp>
    </p:spTree>
    <p:extLst>
      <p:ext uri="{BB962C8B-B14F-4D97-AF65-F5344CB8AC3E}">
        <p14:creationId xmlns:p14="http://schemas.microsoft.com/office/powerpoint/2010/main" val="15056879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a 3">
            <a:extLst>
              <a:ext uri="{FF2B5EF4-FFF2-40B4-BE49-F238E27FC236}">
                <a16:creationId xmlns:a16="http://schemas.microsoft.com/office/drawing/2014/main" id="{3EF0DB0C-BA91-4164-B46A-502F19C671C1}"/>
              </a:ext>
            </a:extLst>
          </p:cNvPr>
          <p:cNvGraphicFramePr>
            <a:graphicFrameLocks noGrp="1"/>
          </p:cNvGraphicFramePr>
          <p:nvPr>
            <p:extLst>
              <p:ext uri="{D42A27DB-BD31-4B8C-83A1-F6EECF244321}">
                <p14:modId xmlns:p14="http://schemas.microsoft.com/office/powerpoint/2010/main" val="452097965"/>
              </p:ext>
            </p:extLst>
          </p:nvPr>
        </p:nvGraphicFramePr>
        <p:xfrm>
          <a:off x="1491313" y="2195864"/>
          <a:ext cx="9108142" cy="3111242"/>
        </p:xfrm>
        <a:graphic>
          <a:graphicData uri="http://schemas.openxmlformats.org/drawingml/2006/table">
            <a:tbl>
              <a:tblPr firstRow="1" bandRow="1">
                <a:tableStyleId>{7E9639D4-E3E2-4D34-9284-5A2195B3D0D7}</a:tableStyleId>
              </a:tblPr>
              <a:tblGrid>
                <a:gridCol w="3669334">
                  <a:extLst>
                    <a:ext uri="{9D8B030D-6E8A-4147-A177-3AD203B41FA5}">
                      <a16:colId xmlns:a16="http://schemas.microsoft.com/office/drawing/2014/main" val="3085766948"/>
                    </a:ext>
                  </a:extLst>
                </a:gridCol>
                <a:gridCol w="5438808">
                  <a:extLst>
                    <a:ext uri="{9D8B030D-6E8A-4147-A177-3AD203B41FA5}">
                      <a16:colId xmlns:a16="http://schemas.microsoft.com/office/drawing/2014/main" val="1583119401"/>
                    </a:ext>
                  </a:extLst>
                </a:gridCol>
              </a:tblGrid>
              <a:tr h="425749">
                <a:tc gridSpan="2">
                  <a:txBody>
                    <a:bodyPr/>
                    <a:lstStyle/>
                    <a:p>
                      <a:pPr algn="ctr"/>
                      <a:r>
                        <a:rPr lang="es-MX" sz="2000" dirty="0">
                          <a:latin typeface="Arial"/>
                          <a:cs typeface="Arial"/>
                        </a:rPr>
                        <a:t>MONITOREO BIOQUÍMICO </a:t>
                      </a:r>
                      <a:endParaRPr lang="es-CO" sz="2000" i="1" dirty="0">
                        <a:latin typeface="Arial"/>
                        <a:cs typeface="Arial"/>
                      </a:endParaRPr>
                    </a:p>
                  </a:txBody>
                  <a:tcPr marL="121920" marR="121920"/>
                </a:tc>
                <a:tc hMerge="1">
                  <a:txBody>
                    <a:bodyPr/>
                    <a:lstStyle/>
                    <a:p>
                      <a:pPr algn="ctr"/>
                      <a:endParaRPr lang="es-CO" sz="1100" dirty="0"/>
                    </a:p>
                  </a:txBody>
                  <a:tcPr marL="121920" marR="121920"/>
                </a:tc>
                <a:extLst>
                  <a:ext uri="{0D108BD9-81ED-4DB2-BD59-A6C34878D82A}">
                    <a16:rowId xmlns:a16="http://schemas.microsoft.com/office/drawing/2014/main" val="1381555564"/>
                  </a:ext>
                </a:extLst>
              </a:tr>
              <a:tr h="753248">
                <a:tc>
                  <a:txBody>
                    <a:bodyPr/>
                    <a:lstStyle/>
                    <a:p>
                      <a:r>
                        <a:rPr lang="es-MX" sz="2000" dirty="0">
                          <a:solidFill>
                            <a:srgbClr val="19142F"/>
                          </a:solidFill>
                          <a:latin typeface="Arial"/>
                          <a:cs typeface="Arial"/>
                        </a:rPr>
                        <a:t>Zinc, cobre</a:t>
                      </a:r>
                      <a:endParaRPr lang="es-CO" sz="2000" dirty="0">
                        <a:solidFill>
                          <a:srgbClr val="19142F"/>
                        </a:solidFill>
                        <a:latin typeface="Arial"/>
                        <a:cs typeface="Arial"/>
                      </a:endParaRPr>
                    </a:p>
                  </a:txBody>
                  <a:tcPr marL="121920" marR="121920"/>
                </a:tc>
                <a:tc>
                  <a:txBody>
                    <a:bodyPr/>
                    <a:lstStyle/>
                    <a:p>
                      <a:r>
                        <a:rPr lang="es-MX" sz="2000" dirty="0">
                          <a:solidFill>
                            <a:srgbClr val="19142F"/>
                          </a:solidFill>
                          <a:latin typeface="Arial"/>
                          <a:cs typeface="Arial"/>
                        </a:rPr>
                        <a:t>Al inicio, después 2</a:t>
                      </a:r>
                      <a:r>
                        <a:rPr lang="es-MX" sz="2000" baseline="0" dirty="0">
                          <a:solidFill>
                            <a:srgbClr val="19142F"/>
                          </a:solidFill>
                          <a:latin typeface="Arial"/>
                          <a:cs typeface="Arial"/>
                        </a:rPr>
                        <a:t> a </a:t>
                      </a:r>
                      <a:r>
                        <a:rPr lang="es-MX" sz="2000" dirty="0">
                          <a:solidFill>
                            <a:srgbClr val="19142F"/>
                          </a:solidFill>
                          <a:latin typeface="Arial"/>
                          <a:cs typeface="Arial"/>
                        </a:rPr>
                        <a:t>4 semanas despendiendo de los resultados. </a:t>
                      </a:r>
                      <a:endParaRPr lang="es-CO" sz="2000" dirty="0">
                        <a:solidFill>
                          <a:srgbClr val="19142F"/>
                        </a:solidFill>
                        <a:latin typeface="Arial"/>
                        <a:cs typeface="Arial"/>
                      </a:endParaRPr>
                    </a:p>
                  </a:txBody>
                  <a:tcPr marL="121920" marR="121920"/>
                </a:tc>
                <a:extLst>
                  <a:ext uri="{0D108BD9-81ED-4DB2-BD59-A6C34878D82A}">
                    <a16:rowId xmlns:a16="http://schemas.microsoft.com/office/drawing/2014/main" val="1418193144"/>
                  </a:ext>
                </a:extLst>
              </a:tr>
              <a:tr h="753248">
                <a:tc>
                  <a:txBody>
                    <a:bodyPr/>
                    <a:lstStyle/>
                    <a:p>
                      <a:r>
                        <a:rPr lang="es-MX" sz="2000" dirty="0">
                          <a:solidFill>
                            <a:srgbClr val="19142F"/>
                          </a:solidFill>
                          <a:latin typeface="Arial"/>
                          <a:cs typeface="Arial"/>
                        </a:rPr>
                        <a:t>Selenio </a:t>
                      </a:r>
                      <a:endParaRPr lang="es-CO" sz="2000" dirty="0">
                        <a:solidFill>
                          <a:srgbClr val="19142F"/>
                        </a:solidFill>
                        <a:latin typeface="Arial"/>
                        <a:cs typeface="Arial"/>
                      </a:endParaRPr>
                    </a:p>
                  </a:txBody>
                  <a:tcPr marL="121920" marR="121920"/>
                </a:tc>
                <a:tc>
                  <a:txBody>
                    <a:bodyPr/>
                    <a:lstStyle/>
                    <a:p>
                      <a:r>
                        <a:rPr lang="es-MX" sz="2000" dirty="0">
                          <a:solidFill>
                            <a:srgbClr val="19142F"/>
                          </a:solidFill>
                          <a:latin typeface="Arial"/>
                          <a:cs typeface="Arial"/>
                        </a:rPr>
                        <a:t>Al inicio si hay riesgo de depleción, después se solicita dependiendo del resultado inicial. </a:t>
                      </a:r>
                      <a:endParaRPr lang="es-CO" sz="2000" dirty="0">
                        <a:solidFill>
                          <a:srgbClr val="19142F"/>
                        </a:solidFill>
                        <a:latin typeface="Arial"/>
                        <a:cs typeface="Arial"/>
                      </a:endParaRPr>
                    </a:p>
                  </a:txBody>
                  <a:tcPr marL="121920" marR="121920"/>
                </a:tc>
                <a:extLst>
                  <a:ext uri="{0D108BD9-81ED-4DB2-BD59-A6C34878D82A}">
                    <a16:rowId xmlns:a16="http://schemas.microsoft.com/office/drawing/2014/main" val="1077996284"/>
                  </a:ext>
                </a:extLst>
              </a:tr>
              <a:tr h="753248">
                <a:tc>
                  <a:txBody>
                    <a:bodyPr/>
                    <a:lstStyle/>
                    <a:p>
                      <a:r>
                        <a:rPr lang="es-MX" sz="2000" dirty="0">
                          <a:solidFill>
                            <a:srgbClr val="19142F"/>
                          </a:solidFill>
                          <a:latin typeface="Arial"/>
                          <a:cs typeface="Arial"/>
                        </a:rPr>
                        <a:t>Cuadro hemático completo</a:t>
                      </a:r>
                      <a:endParaRPr lang="es-CO" sz="2000" dirty="0">
                        <a:solidFill>
                          <a:srgbClr val="19142F"/>
                        </a:solidFill>
                        <a:latin typeface="Arial"/>
                        <a:cs typeface="Arial"/>
                      </a:endParaRPr>
                    </a:p>
                  </a:txBody>
                  <a:tcPr marL="121920" marR="121920"/>
                </a:tc>
                <a:tc>
                  <a:txBody>
                    <a:bodyPr/>
                    <a:lstStyle/>
                    <a:p>
                      <a:r>
                        <a:rPr lang="es-MX" sz="2000" dirty="0">
                          <a:solidFill>
                            <a:srgbClr val="19142F"/>
                          </a:solidFill>
                          <a:latin typeface="Arial"/>
                          <a:cs typeface="Arial"/>
                        </a:rPr>
                        <a:t>Al inicio, 1 a 2 veces por semana hasta estabilizarse. Después semanal. </a:t>
                      </a:r>
                      <a:endParaRPr lang="es-CO" sz="2000" dirty="0">
                        <a:solidFill>
                          <a:srgbClr val="19142F"/>
                        </a:solidFill>
                        <a:latin typeface="Arial"/>
                        <a:cs typeface="Arial"/>
                      </a:endParaRPr>
                    </a:p>
                  </a:txBody>
                  <a:tcPr marL="121920" marR="121920"/>
                </a:tc>
                <a:extLst>
                  <a:ext uri="{0D108BD9-81ED-4DB2-BD59-A6C34878D82A}">
                    <a16:rowId xmlns:a16="http://schemas.microsoft.com/office/drawing/2014/main" val="1672511023"/>
                  </a:ext>
                </a:extLst>
              </a:tr>
              <a:tr h="425749">
                <a:tc>
                  <a:txBody>
                    <a:bodyPr/>
                    <a:lstStyle/>
                    <a:p>
                      <a:r>
                        <a:rPr lang="es-MX" sz="2000" dirty="0">
                          <a:solidFill>
                            <a:srgbClr val="19142F"/>
                          </a:solidFill>
                          <a:latin typeface="Arial"/>
                          <a:cs typeface="Arial"/>
                        </a:rPr>
                        <a:t>Hierro, ferritina</a:t>
                      </a:r>
                      <a:endParaRPr lang="es-CO" sz="2000" dirty="0">
                        <a:solidFill>
                          <a:srgbClr val="19142F"/>
                        </a:solidFill>
                        <a:latin typeface="Arial"/>
                        <a:cs typeface="Arial"/>
                      </a:endParaRPr>
                    </a:p>
                  </a:txBody>
                  <a:tcPr marL="121920" marR="121920"/>
                </a:tc>
                <a:tc>
                  <a:txBody>
                    <a:bodyPr/>
                    <a:lstStyle/>
                    <a:p>
                      <a:r>
                        <a:rPr lang="es-MX" sz="2000" dirty="0">
                          <a:solidFill>
                            <a:srgbClr val="19142F"/>
                          </a:solidFill>
                          <a:latin typeface="Arial"/>
                          <a:cs typeface="Arial"/>
                        </a:rPr>
                        <a:t>Al inicio, cada 3 a 6 meses.</a:t>
                      </a:r>
                      <a:endParaRPr lang="es-CO" sz="2000" dirty="0">
                        <a:solidFill>
                          <a:srgbClr val="19142F"/>
                        </a:solidFill>
                        <a:latin typeface="Arial"/>
                        <a:cs typeface="Arial"/>
                      </a:endParaRPr>
                    </a:p>
                  </a:txBody>
                  <a:tcPr marL="121920" marR="121920"/>
                </a:tc>
                <a:extLst>
                  <a:ext uri="{0D108BD9-81ED-4DB2-BD59-A6C34878D82A}">
                    <a16:rowId xmlns:a16="http://schemas.microsoft.com/office/drawing/2014/main" val="2624268476"/>
                  </a:ext>
                </a:extLst>
              </a:tr>
            </a:tbl>
          </a:graphicData>
        </a:graphic>
      </p:graphicFrame>
      <p:sp>
        <p:nvSpPr>
          <p:cNvPr id="8" name="Título 2"/>
          <p:cNvSpPr>
            <a:spLocks noGrp="1"/>
          </p:cNvSpPr>
          <p:nvPr>
            <p:ph type="title"/>
          </p:nvPr>
        </p:nvSpPr>
        <p:spPr>
          <a:xfrm>
            <a:off x="1449109" y="614958"/>
            <a:ext cx="9150346" cy="1010775"/>
          </a:xfrm>
        </p:spPr>
        <p:txBody>
          <a:bodyPr>
            <a:normAutofit/>
          </a:bodyPr>
          <a:lstStyle/>
          <a:p>
            <a:pPr algn="ctr"/>
            <a:r>
              <a:rPr lang="es-ES" sz="3200" b="1" dirty="0">
                <a:solidFill>
                  <a:srgbClr val="1D1732"/>
                </a:solidFill>
                <a:latin typeface="Arial"/>
                <a:cs typeface="Arial"/>
              </a:rPr>
              <a:t>Frecuencia de medición paciente hospitalizado</a:t>
            </a:r>
          </a:p>
        </p:txBody>
      </p:sp>
      <p:sp>
        <p:nvSpPr>
          <p:cNvPr id="9" name="CuadroTexto 8"/>
          <p:cNvSpPr txBox="1"/>
          <p:nvPr/>
        </p:nvSpPr>
        <p:spPr>
          <a:xfrm>
            <a:off x="1491313" y="5477127"/>
            <a:ext cx="8531228" cy="400110"/>
          </a:xfrm>
          <a:prstGeom prst="rect">
            <a:avLst/>
          </a:prstGeom>
          <a:noFill/>
        </p:spPr>
        <p:txBody>
          <a:bodyPr wrap="square" rtlCol="0">
            <a:spAutoFit/>
          </a:bodyPr>
          <a:lstStyle/>
          <a:p>
            <a:r>
              <a:rPr lang="es-ES" sz="1000" i="1" dirty="0">
                <a:solidFill>
                  <a:srgbClr val="9F9EA9"/>
                </a:solidFill>
              </a:rPr>
              <a:t>Nutrition </a:t>
            </a:r>
            <a:r>
              <a:rPr lang="es-ES" sz="1000" i="1" dirty="0" err="1">
                <a:solidFill>
                  <a:srgbClr val="9F9EA9"/>
                </a:solidFill>
              </a:rPr>
              <a:t>support</a:t>
            </a:r>
            <a:r>
              <a:rPr lang="es-ES" sz="1000" i="1" dirty="0">
                <a:solidFill>
                  <a:srgbClr val="9F9EA9"/>
                </a:solidFill>
              </a:rPr>
              <a:t> in </a:t>
            </a:r>
            <a:r>
              <a:rPr lang="es-ES" sz="1000" i="1" dirty="0" err="1">
                <a:solidFill>
                  <a:srgbClr val="9F9EA9"/>
                </a:solidFill>
              </a:rPr>
              <a:t>adults</a:t>
            </a:r>
            <a:r>
              <a:rPr lang="es-ES" sz="1000" i="1" dirty="0">
                <a:solidFill>
                  <a:srgbClr val="9F9EA9"/>
                </a:solidFill>
              </a:rPr>
              <a:t> Oral </a:t>
            </a:r>
            <a:r>
              <a:rPr lang="es-ES" sz="1000" i="1" dirty="0" err="1">
                <a:solidFill>
                  <a:srgbClr val="9F9EA9"/>
                </a:solidFill>
              </a:rPr>
              <a:t>nutrition</a:t>
            </a:r>
            <a:r>
              <a:rPr lang="es-ES" sz="1000" i="1" dirty="0">
                <a:solidFill>
                  <a:srgbClr val="9F9EA9"/>
                </a:solidFill>
              </a:rPr>
              <a:t> </a:t>
            </a:r>
            <a:r>
              <a:rPr lang="es-ES" sz="1000" i="1" dirty="0" err="1">
                <a:solidFill>
                  <a:srgbClr val="9F9EA9"/>
                </a:solidFill>
              </a:rPr>
              <a:t>support</a:t>
            </a:r>
            <a:r>
              <a:rPr lang="es-ES" sz="1000" i="1" dirty="0">
                <a:solidFill>
                  <a:srgbClr val="9F9EA9"/>
                </a:solidFill>
              </a:rPr>
              <a:t>, enteral </a:t>
            </a:r>
            <a:r>
              <a:rPr lang="es-ES" sz="1000" i="1" dirty="0" err="1">
                <a:solidFill>
                  <a:srgbClr val="9F9EA9"/>
                </a:solidFill>
              </a:rPr>
              <a:t>tube</a:t>
            </a:r>
            <a:r>
              <a:rPr lang="es-ES" sz="1000" i="1" dirty="0">
                <a:solidFill>
                  <a:srgbClr val="9F9EA9"/>
                </a:solidFill>
              </a:rPr>
              <a:t> </a:t>
            </a:r>
            <a:r>
              <a:rPr lang="es-ES" sz="1000" i="1" dirty="0" err="1">
                <a:solidFill>
                  <a:srgbClr val="9F9EA9"/>
                </a:solidFill>
              </a:rPr>
              <a:t>feeding</a:t>
            </a:r>
            <a:r>
              <a:rPr lang="es-ES" sz="1000" i="1" dirty="0">
                <a:solidFill>
                  <a:srgbClr val="9F9EA9"/>
                </a:solidFill>
              </a:rPr>
              <a:t> and parenteral </a:t>
            </a:r>
            <a:r>
              <a:rPr lang="es-ES" sz="1000" i="1" dirty="0" err="1">
                <a:solidFill>
                  <a:srgbClr val="9F9EA9"/>
                </a:solidFill>
              </a:rPr>
              <a:t>nutrition</a:t>
            </a:r>
            <a:r>
              <a:rPr lang="es-ES" sz="1000" i="1" dirty="0">
                <a:solidFill>
                  <a:srgbClr val="9F9EA9"/>
                </a:solidFill>
              </a:rPr>
              <a:t> </a:t>
            </a:r>
            <a:r>
              <a:rPr lang="es-ES" sz="1000" dirty="0">
                <a:solidFill>
                  <a:srgbClr val="9F9EA9"/>
                </a:solidFill>
              </a:rPr>
              <a:t>desarrollada por el </a:t>
            </a:r>
            <a:r>
              <a:rPr lang="es-ES" sz="1000" dirty="0" err="1">
                <a:solidFill>
                  <a:srgbClr val="9F9EA9"/>
                </a:solidFill>
              </a:rPr>
              <a:t>National</a:t>
            </a:r>
            <a:r>
              <a:rPr lang="es-ES" sz="1000" dirty="0">
                <a:solidFill>
                  <a:srgbClr val="9F9EA9"/>
                </a:solidFill>
              </a:rPr>
              <a:t> </a:t>
            </a:r>
            <a:r>
              <a:rPr lang="es-ES" sz="1000" dirty="0" err="1">
                <a:solidFill>
                  <a:srgbClr val="9F9EA9"/>
                </a:solidFill>
              </a:rPr>
              <a:t>Institute</a:t>
            </a:r>
            <a:r>
              <a:rPr lang="es-ES" sz="1000" dirty="0">
                <a:solidFill>
                  <a:srgbClr val="9F9EA9"/>
                </a:solidFill>
              </a:rPr>
              <a:t> </a:t>
            </a:r>
            <a:r>
              <a:rPr lang="es-ES" sz="1000" dirty="0" err="1">
                <a:solidFill>
                  <a:srgbClr val="9F9EA9"/>
                </a:solidFill>
              </a:rPr>
              <a:t>for</a:t>
            </a:r>
            <a:r>
              <a:rPr lang="es-ES" sz="1000" dirty="0">
                <a:solidFill>
                  <a:srgbClr val="9F9EA9"/>
                </a:solidFill>
              </a:rPr>
              <a:t> </a:t>
            </a:r>
            <a:r>
              <a:rPr lang="es-ES" sz="1000" dirty="0" err="1">
                <a:solidFill>
                  <a:srgbClr val="9F9EA9"/>
                </a:solidFill>
              </a:rPr>
              <a:t>Health</a:t>
            </a:r>
            <a:r>
              <a:rPr lang="es-ES" sz="1000" dirty="0">
                <a:solidFill>
                  <a:srgbClr val="9F9EA9"/>
                </a:solidFill>
              </a:rPr>
              <a:t> and </a:t>
            </a:r>
            <a:r>
              <a:rPr lang="es-ES" sz="1000" dirty="0" err="1">
                <a:solidFill>
                  <a:srgbClr val="9F9EA9"/>
                </a:solidFill>
              </a:rPr>
              <a:t>Care</a:t>
            </a:r>
            <a:r>
              <a:rPr lang="es-ES" sz="1000" dirty="0">
                <a:solidFill>
                  <a:srgbClr val="9F9EA9"/>
                </a:solidFill>
              </a:rPr>
              <a:t> </a:t>
            </a:r>
            <a:r>
              <a:rPr lang="es-ES" sz="1000" dirty="0" err="1">
                <a:solidFill>
                  <a:srgbClr val="9F9EA9"/>
                </a:solidFill>
              </a:rPr>
              <a:t>Excellence</a:t>
            </a:r>
            <a:r>
              <a:rPr lang="es-ES" sz="1000" dirty="0">
                <a:solidFill>
                  <a:srgbClr val="9F9EA9"/>
                </a:solidFill>
              </a:rPr>
              <a:t> - NICE en 2006 </a:t>
            </a:r>
          </a:p>
        </p:txBody>
      </p:sp>
    </p:spTree>
    <p:extLst>
      <p:ext uri="{BB962C8B-B14F-4D97-AF65-F5344CB8AC3E}">
        <p14:creationId xmlns:p14="http://schemas.microsoft.com/office/powerpoint/2010/main" val="23951431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3853786" y="112307"/>
            <a:ext cx="4484427" cy="1325563"/>
          </a:xfrm>
        </p:spPr>
        <p:txBody>
          <a:bodyPr>
            <a:normAutofit/>
          </a:bodyPr>
          <a:lstStyle/>
          <a:p>
            <a:pPr algn="ctr"/>
            <a:r>
              <a:rPr lang="es-ES" sz="3200" b="1" dirty="0">
                <a:solidFill>
                  <a:srgbClr val="19142F"/>
                </a:solidFill>
                <a:latin typeface="Arial"/>
                <a:cs typeface="Arial"/>
              </a:rPr>
              <a:t>Objetivos</a:t>
            </a:r>
          </a:p>
        </p:txBody>
      </p:sp>
      <p:sp>
        <p:nvSpPr>
          <p:cNvPr id="3" name="Marcador de contenido 2"/>
          <p:cNvSpPr>
            <a:spLocks noGrp="1"/>
          </p:cNvSpPr>
          <p:nvPr>
            <p:ph idx="1"/>
          </p:nvPr>
        </p:nvSpPr>
        <p:spPr>
          <a:xfrm>
            <a:off x="1212273" y="1920711"/>
            <a:ext cx="9982200" cy="3537980"/>
          </a:xfrm>
        </p:spPr>
        <p:txBody>
          <a:bodyPr>
            <a:noAutofit/>
          </a:bodyPr>
          <a:lstStyle/>
          <a:p>
            <a:r>
              <a:rPr lang="es-ES" sz="2400" dirty="0">
                <a:solidFill>
                  <a:srgbClr val="19142F"/>
                </a:solidFill>
                <a:latin typeface="Arial"/>
                <a:cs typeface="Arial"/>
              </a:rPr>
              <a:t>Definir las ventajas de un Sistema de Gestión de la Calidad para la Terapia Nutricional.</a:t>
            </a:r>
          </a:p>
          <a:p>
            <a:r>
              <a:rPr lang="es-ES" sz="2400" dirty="0">
                <a:solidFill>
                  <a:srgbClr val="19142F"/>
                </a:solidFill>
                <a:latin typeface="Arial"/>
                <a:cs typeface="Arial"/>
              </a:rPr>
              <a:t>Seleccionar criterios, estándares e indicadores para evaluar y medir los procesos y resultados de la TN. </a:t>
            </a:r>
          </a:p>
          <a:p>
            <a:r>
              <a:rPr lang="es-ES" sz="2400" dirty="0">
                <a:solidFill>
                  <a:srgbClr val="19142F"/>
                </a:solidFill>
                <a:latin typeface="Arial"/>
                <a:cs typeface="Arial"/>
              </a:rPr>
              <a:t>Identificar protocolos para valoración y seguimiento de  los pacientes con TN a través de la monitoria de parámetros clínicos, bioquímicos y antropométricos.</a:t>
            </a:r>
          </a:p>
          <a:p>
            <a:r>
              <a:rPr lang="es-ES" sz="2400" dirty="0">
                <a:solidFill>
                  <a:srgbClr val="19142F"/>
                </a:solidFill>
                <a:latin typeface="Arial"/>
                <a:cs typeface="Arial"/>
              </a:rPr>
              <a:t>Identificar la importancia de la seguridad del paciente, profesional de salud e institución.</a:t>
            </a:r>
          </a:p>
          <a:p>
            <a:pPr marL="0" indent="0">
              <a:buNone/>
            </a:pPr>
            <a:endParaRPr lang="es-ES" sz="2400" dirty="0">
              <a:latin typeface="Arial"/>
              <a:cs typeface="Arial"/>
            </a:endParaRPr>
          </a:p>
        </p:txBody>
      </p:sp>
    </p:spTree>
    <p:extLst>
      <p:ext uri="{BB962C8B-B14F-4D97-AF65-F5344CB8AC3E}">
        <p14:creationId xmlns:p14="http://schemas.microsoft.com/office/powerpoint/2010/main" val="136765132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a 3">
            <a:extLst>
              <a:ext uri="{FF2B5EF4-FFF2-40B4-BE49-F238E27FC236}">
                <a16:creationId xmlns:a16="http://schemas.microsoft.com/office/drawing/2014/main" id="{3EF0DB0C-BA91-4164-B46A-502F19C671C1}"/>
              </a:ext>
            </a:extLst>
          </p:cNvPr>
          <p:cNvGraphicFramePr>
            <a:graphicFrameLocks noGrp="1"/>
          </p:cNvGraphicFramePr>
          <p:nvPr>
            <p:extLst>
              <p:ext uri="{D42A27DB-BD31-4B8C-83A1-F6EECF244321}">
                <p14:modId xmlns:p14="http://schemas.microsoft.com/office/powerpoint/2010/main" val="1093605549"/>
              </p:ext>
            </p:extLst>
          </p:nvPr>
        </p:nvGraphicFramePr>
        <p:xfrm>
          <a:off x="1326775" y="2104972"/>
          <a:ext cx="9914966" cy="3148345"/>
        </p:xfrm>
        <a:graphic>
          <a:graphicData uri="http://schemas.openxmlformats.org/drawingml/2006/table">
            <a:tbl>
              <a:tblPr firstRow="1" bandRow="1">
                <a:tableStyleId>{7E9639D4-E3E2-4D34-9284-5A2195B3D0D7}</a:tableStyleId>
              </a:tblPr>
              <a:tblGrid>
                <a:gridCol w="3747249">
                  <a:extLst>
                    <a:ext uri="{9D8B030D-6E8A-4147-A177-3AD203B41FA5}">
                      <a16:colId xmlns:a16="http://schemas.microsoft.com/office/drawing/2014/main" val="3085766948"/>
                    </a:ext>
                  </a:extLst>
                </a:gridCol>
                <a:gridCol w="6167717">
                  <a:extLst>
                    <a:ext uri="{9D8B030D-6E8A-4147-A177-3AD203B41FA5}">
                      <a16:colId xmlns:a16="http://schemas.microsoft.com/office/drawing/2014/main" val="1583119401"/>
                    </a:ext>
                  </a:extLst>
                </a:gridCol>
              </a:tblGrid>
              <a:tr h="430826">
                <a:tc gridSpan="2">
                  <a:txBody>
                    <a:bodyPr/>
                    <a:lstStyle/>
                    <a:p>
                      <a:pPr algn="ctr"/>
                      <a:r>
                        <a:rPr lang="es-MX" sz="2000" dirty="0">
                          <a:latin typeface="Arial"/>
                          <a:cs typeface="Arial"/>
                        </a:rPr>
                        <a:t>MONITOREO BIOQUÍMICO </a:t>
                      </a:r>
                      <a:endParaRPr lang="es-CO" sz="2000" i="1" dirty="0">
                        <a:latin typeface="Arial"/>
                        <a:cs typeface="Arial"/>
                      </a:endParaRPr>
                    </a:p>
                  </a:txBody>
                  <a:tcPr marL="121920" marR="121920">
                    <a:solidFill>
                      <a:srgbClr val="1D1732"/>
                    </a:solidFill>
                  </a:tcPr>
                </a:tc>
                <a:tc hMerge="1">
                  <a:txBody>
                    <a:bodyPr/>
                    <a:lstStyle/>
                    <a:p>
                      <a:pPr algn="ctr"/>
                      <a:endParaRPr lang="es-CO" sz="1100" dirty="0"/>
                    </a:p>
                  </a:txBody>
                  <a:tcPr marL="121920" marR="121920"/>
                </a:tc>
                <a:extLst>
                  <a:ext uri="{0D108BD9-81ED-4DB2-BD59-A6C34878D82A}">
                    <a16:rowId xmlns:a16="http://schemas.microsoft.com/office/drawing/2014/main" val="1381555564"/>
                  </a:ext>
                </a:extLst>
              </a:tr>
              <a:tr h="430826">
                <a:tc>
                  <a:txBody>
                    <a:bodyPr/>
                    <a:lstStyle/>
                    <a:p>
                      <a:r>
                        <a:rPr lang="es-MX" sz="2000" dirty="0">
                          <a:solidFill>
                            <a:srgbClr val="1D1732"/>
                          </a:solidFill>
                          <a:latin typeface="Arial"/>
                          <a:cs typeface="Arial"/>
                        </a:rPr>
                        <a:t>Folato B12</a:t>
                      </a:r>
                      <a:endParaRPr lang="es-CO" sz="2000" dirty="0">
                        <a:solidFill>
                          <a:srgbClr val="1D1732"/>
                        </a:solidFill>
                        <a:latin typeface="Arial"/>
                        <a:cs typeface="Arial"/>
                      </a:endParaRPr>
                    </a:p>
                  </a:txBody>
                  <a:tcPr marL="121920" marR="121920"/>
                </a:tc>
                <a:tc>
                  <a:txBody>
                    <a:bodyPr/>
                    <a:lstStyle/>
                    <a:p>
                      <a:r>
                        <a:rPr lang="es-MX" sz="2000" dirty="0">
                          <a:solidFill>
                            <a:srgbClr val="1D1732"/>
                          </a:solidFill>
                          <a:latin typeface="Arial"/>
                          <a:cs typeface="Arial"/>
                        </a:rPr>
                        <a:t>Al inicio, después cada 2 a 4 semanas.</a:t>
                      </a:r>
                      <a:endParaRPr lang="es-CO" sz="2000" dirty="0">
                        <a:solidFill>
                          <a:srgbClr val="1D1732"/>
                        </a:solidFill>
                        <a:latin typeface="Arial"/>
                        <a:cs typeface="Arial"/>
                      </a:endParaRPr>
                    </a:p>
                  </a:txBody>
                  <a:tcPr marL="121920" marR="121920"/>
                </a:tc>
                <a:extLst>
                  <a:ext uri="{0D108BD9-81ED-4DB2-BD59-A6C34878D82A}">
                    <a16:rowId xmlns:a16="http://schemas.microsoft.com/office/drawing/2014/main" val="440140014"/>
                  </a:ext>
                </a:extLst>
              </a:tr>
              <a:tr h="762231">
                <a:tc>
                  <a:txBody>
                    <a:bodyPr/>
                    <a:lstStyle/>
                    <a:p>
                      <a:r>
                        <a:rPr lang="es-MX" sz="2000" dirty="0">
                          <a:solidFill>
                            <a:srgbClr val="1D1732"/>
                          </a:solidFill>
                          <a:latin typeface="Arial"/>
                          <a:cs typeface="Arial"/>
                        </a:rPr>
                        <a:t>Magnesio </a:t>
                      </a:r>
                      <a:endParaRPr lang="es-CO" sz="2000" dirty="0">
                        <a:solidFill>
                          <a:srgbClr val="1D1732"/>
                        </a:solidFill>
                        <a:latin typeface="Arial"/>
                        <a:cs typeface="Arial"/>
                      </a:endParaRPr>
                    </a:p>
                  </a:txBody>
                  <a:tcPr marL="121920" marR="121920"/>
                </a:tc>
                <a:tc>
                  <a:txBody>
                    <a:bodyPr/>
                    <a:lstStyle/>
                    <a:p>
                      <a:r>
                        <a:rPr lang="es-MX" sz="2000" dirty="0">
                          <a:solidFill>
                            <a:srgbClr val="1D1732"/>
                          </a:solidFill>
                          <a:latin typeface="Arial"/>
                          <a:cs typeface="Arial"/>
                        </a:rPr>
                        <a:t>Cada 3 a 6 meses, si el paciente esta con nutrición parenteral domiciliara.</a:t>
                      </a:r>
                      <a:endParaRPr lang="es-CO" sz="2000" dirty="0">
                        <a:solidFill>
                          <a:srgbClr val="1D1732"/>
                        </a:solidFill>
                        <a:latin typeface="Arial"/>
                        <a:cs typeface="Arial"/>
                      </a:endParaRPr>
                    </a:p>
                  </a:txBody>
                  <a:tcPr marL="121920" marR="121920"/>
                </a:tc>
                <a:extLst>
                  <a:ext uri="{0D108BD9-81ED-4DB2-BD59-A6C34878D82A}">
                    <a16:rowId xmlns:a16="http://schemas.microsoft.com/office/drawing/2014/main" val="3770191809"/>
                  </a:ext>
                </a:extLst>
              </a:tr>
              <a:tr h="762231">
                <a:tc>
                  <a:txBody>
                    <a:bodyPr/>
                    <a:lstStyle/>
                    <a:p>
                      <a:r>
                        <a:rPr lang="es-MX" sz="2000" dirty="0">
                          <a:solidFill>
                            <a:srgbClr val="1D1732"/>
                          </a:solidFill>
                          <a:latin typeface="Arial"/>
                          <a:cs typeface="Arial"/>
                        </a:rPr>
                        <a:t>25-OH VIT D</a:t>
                      </a:r>
                      <a:endParaRPr lang="es-CO" sz="2000" dirty="0">
                        <a:solidFill>
                          <a:srgbClr val="1D1732"/>
                        </a:solidFill>
                        <a:latin typeface="Arial"/>
                        <a:cs typeface="Arial"/>
                      </a:endParaRPr>
                    </a:p>
                  </a:txBody>
                  <a:tcPr marL="121920" marR="121920"/>
                </a:tc>
                <a:tc>
                  <a:txBody>
                    <a:bodyPr/>
                    <a:lstStyle/>
                    <a:p>
                      <a:r>
                        <a:rPr lang="es-MX" sz="2000" dirty="0">
                          <a:solidFill>
                            <a:srgbClr val="1D1732"/>
                          </a:solidFill>
                          <a:latin typeface="Arial"/>
                          <a:cs typeface="Arial"/>
                        </a:rPr>
                        <a:t>Cada 6 meses si se realiza soporte nutricional a largo plazo.</a:t>
                      </a:r>
                      <a:endParaRPr lang="es-CO" sz="2000" dirty="0">
                        <a:solidFill>
                          <a:srgbClr val="1D1732"/>
                        </a:solidFill>
                        <a:latin typeface="Arial"/>
                        <a:cs typeface="Arial"/>
                      </a:endParaRPr>
                    </a:p>
                  </a:txBody>
                  <a:tcPr marL="121920" marR="121920"/>
                </a:tc>
                <a:extLst>
                  <a:ext uri="{0D108BD9-81ED-4DB2-BD59-A6C34878D82A}">
                    <a16:rowId xmlns:a16="http://schemas.microsoft.com/office/drawing/2014/main" val="2597927649"/>
                  </a:ext>
                </a:extLst>
              </a:tr>
              <a:tr h="762231">
                <a:tc>
                  <a:txBody>
                    <a:bodyPr/>
                    <a:lstStyle/>
                    <a:p>
                      <a:r>
                        <a:rPr lang="es-MX" sz="2000" dirty="0">
                          <a:solidFill>
                            <a:srgbClr val="1D1732"/>
                          </a:solidFill>
                          <a:latin typeface="Arial"/>
                          <a:cs typeface="Arial"/>
                        </a:rPr>
                        <a:t>Densitometría ósea</a:t>
                      </a:r>
                      <a:endParaRPr lang="es-CO" sz="2000" dirty="0">
                        <a:solidFill>
                          <a:srgbClr val="1D1732"/>
                        </a:solidFill>
                        <a:latin typeface="Arial"/>
                        <a:cs typeface="Arial"/>
                      </a:endParaRPr>
                    </a:p>
                  </a:txBody>
                  <a:tcPr marL="121920" marR="121920"/>
                </a:tc>
                <a:tc>
                  <a:txBody>
                    <a:bodyPr/>
                    <a:lstStyle/>
                    <a:p>
                      <a:r>
                        <a:rPr lang="es-MX" sz="2000" dirty="0">
                          <a:solidFill>
                            <a:srgbClr val="1D1732"/>
                          </a:solidFill>
                          <a:latin typeface="Arial"/>
                          <a:cs typeface="Arial"/>
                        </a:rPr>
                        <a:t>Al inicio de la nutrición parenteral domiciliaria, después cada 2 años. </a:t>
                      </a:r>
                      <a:endParaRPr lang="es-CO" sz="2000" dirty="0">
                        <a:solidFill>
                          <a:srgbClr val="1D1732"/>
                        </a:solidFill>
                        <a:latin typeface="Arial"/>
                        <a:cs typeface="Arial"/>
                      </a:endParaRPr>
                    </a:p>
                  </a:txBody>
                  <a:tcPr marL="121920" marR="121920"/>
                </a:tc>
                <a:extLst>
                  <a:ext uri="{0D108BD9-81ED-4DB2-BD59-A6C34878D82A}">
                    <a16:rowId xmlns:a16="http://schemas.microsoft.com/office/drawing/2014/main" val="334891853"/>
                  </a:ext>
                </a:extLst>
              </a:tr>
            </a:tbl>
          </a:graphicData>
        </a:graphic>
      </p:graphicFrame>
      <p:sp>
        <p:nvSpPr>
          <p:cNvPr id="8" name="Título 2"/>
          <p:cNvSpPr>
            <a:spLocks noGrp="1"/>
          </p:cNvSpPr>
          <p:nvPr>
            <p:ph type="title"/>
          </p:nvPr>
        </p:nvSpPr>
        <p:spPr>
          <a:xfrm>
            <a:off x="1678256" y="263035"/>
            <a:ext cx="8835487" cy="1010775"/>
          </a:xfrm>
        </p:spPr>
        <p:txBody>
          <a:bodyPr>
            <a:normAutofit/>
          </a:bodyPr>
          <a:lstStyle/>
          <a:p>
            <a:pPr algn="ctr"/>
            <a:r>
              <a:rPr lang="es-ES" sz="3200" b="1" dirty="0">
                <a:solidFill>
                  <a:srgbClr val="1D1732"/>
                </a:solidFill>
                <a:latin typeface="Arial"/>
                <a:cs typeface="Arial"/>
              </a:rPr>
              <a:t>Frecuencia de medición paciente hospitalizado</a:t>
            </a:r>
          </a:p>
        </p:txBody>
      </p:sp>
      <p:sp>
        <p:nvSpPr>
          <p:cNvPr id="9" name="CuadroTexto 8"/>
          <p:cNvSpPr txBox="1"/>
          <p:nvPr/>
        </p:nvSpPr>
        <p:spPr>
          <a:xfrm>
            <a:off x="1326775" y="5482671"/>
            <a:ext cx="9186968" cy="400110"/>
          </a:xfrm>
          <a:prstGeom prst="rect">
            <a:avLst/>
          </a:prstGeom>
          <a:noFill/>
        </p:spPr>
        <p:txBody>
          <a:bodyPr wrap="square" rtlCol="0">
            <a:spAutoFit/>
          </a:bodyPr>
          <a:lstStyle/>
          <a:p>
            <a:r>
              <a:rPr lang="es-ES" sz="1000" i="1" dirty="0">
                <a:solidFill>
                  <a:srgbClr val="9F9EA9"/>
                </a:solidFill>
                <a:latin typeface="Arial" panose="020B0604020202020204" pitchFamily="34" charset="0"/>
                <a:cs typeface="Arial" panose="020B0604020202020204" pitchFamily="34" charset="0"/>
              </a:rPr>
              <a:t>Nutrition </a:t>
            </a:r>
            <a:r>
              <a:rPr lang="es-ES" sz="1000" i="1" dirty="0" err="1">
                <a:solidFill>
                  <a:srgbClr val="9F9EA9"/>
                </a:solidFill>
                <a:latin typeface="Arial" panose="020B0604020202020204" pitchFamily="34" charset="0"/>
                <a:cs typeface="Arial" panose="020B0604020202020204" pitchFamily="34" charset="0"/>
              </a:rPr>
              <a:t>support</a:t>
            </a:r>
            <a:r>
              <a:rPr lang="es-ES" sz="1000" i="1" dirty="0">
                <a:solidFill>
                  <a:srgbClr val="9F9EA9"/>
                </a:solidFill>
                <a:latin typeface="Arial" panose="020B0604020202020204" pitchFamily="34" charset="0"/>
                <a:cs typeface="Arial" panose="020B0604020202020204" pitchFamily="34" charset="0"/>
              </a:rPr>
              <a:t> in </a:t>
            </a:r>
            <a:r>
              <a:rPr lang="es-ES" sz="1000" i="1" dirty="0" err="1">
                <a:solidFill>
                  <a:srgbClr val="9F9EA9"/>
                </a:solidFill>
                <a:latin typeface="Arial" panose="020B0604020202020204" pitchFamily="34" charset="0"/>
                <a:cs typeface="Arial" panose="020B0604020202020204" pitchFamily="34" charset="0"/>
              </a:rPr>
              <a:t>adults</a:t>
            </a:r>
            <a:r>
              <a:rPr lang="es-ES" sz="1000" i="1" dirty="0">
                <a:solidFill>
                  <a:srgbClr val="9F9EA9"/>
                </a:solidFill>
                <a:latin typeface="Arial" panose="020B0604020202020204" pitchFamily="34" charset="0"/>
                <a:cs typeface="Arial" panose="020B0604020202020204" pitchFamily="34" charset="0"/>
              </a:rPr>
              <a:t> Oral </a:t>
            </a:r>
            <a:r>
              <a:rPr lang="es-ES" sz="1000" i="1" dirty="0" err="1">
                <a:solidFill>
                  <a:srgbClr val="9F9EA9"/>
                </a:solidFill>
                <a:latin typeface="Arial" panose="020B0604020202020204" pitchFamily="34" charset="0"/>
                <a:cs typeface="Arial" panose="020B0604020202020204" pitchFamily="34" charset="0"/>
              </a:rPr>
              <a:t>nutrition</a:t>
            </a:r>
            <a:r>
              <a:rPr lang="es-ES" sz="1000" i="1" dirty="0">
                <a:solidFill>
                  <a:srgbClr val="9F9EA9"/>
                </a:solidFill>
                <a:latin typeface="Arial" panose="020B0604020202020204" pitchFamily="34" charset="0"/>
                <a:cs typeface="Arial" panose="020B0604020202020204" pitchFamily="34" charset="0"/>
              </a:rPr>
              <a:t> </a:t>
            </a:r>
            <a:r>
              <a:rPr lang="es-ES" sz="1000" i="1" dirty="0" err="1">
                <a:solidFill>
                  <a:srgbClr val="9F9EA9"/>
                </a:solidFill>
                <a:latin typeface="Arial" panose="020B0604020202020204" pitchFamily="34" charset="0"/>
                <a:cs typeface="Arial" panose="020B0604020202020204" pitchFamily="34" charset="0"/>
              </a:rPr>
              <a:t>support</a:t>
            </a:r>
            <a:r>
              <a:rPr lang="es-ES" sz="1000" i="1" dirty="0">
                <a:solidFill>
                  <a:srgbClr val="9F9EA9"/>
                </a:solidFill>
                <a:latin typeface="Arial" panose="020B0604020202020204" pitchFamily="34" charset="0"/>
                <a:cs typeface="Arial" panose="020B0604020202020204" pitchFamily="34" charset="0"/>
              </a:rPr>
              <a:t>, enteral </a:t>
            </a:r>
            <a:r>
              <a:rPr lang="es-ES" sz="1000" i="1" dirty="0" err="1">
                <a:solidFill>
                  <a:srgbClr val="9F9EA9"/>
                </a:solidFill>
                <a:latin typeface="Arial" panose="020B0604020202020204" pitchFamily="34" charset="0"/>
                <a:cs typeface="Arial" panose="020B0604020202020204" pitchFamily="34" charset="0"/>
              </a:rPr>
              <a:t>tube</a:t>
            </a:r>
            <a:r>
              <a:rPr lang="es-ES" sz="1000" i="1" dirty="0">
                <a:solidFill>
                  <a:srgbClr val="9F9EA9"/>
                </a:solidFill>
                <a:latin typeface="Arial" panose="020B0604020202020204" pitchFamily="34" charset="0"/>
                <a:cs typeface="Arial" panose="020B0604020202020204" pitchFamily="34" charset="0"/>
              </a:rPr>
              <a:t> </a:t>
            </a:r>
            <a:r>
              <a:rPr lang="es-ES" sz="1000" i="1" dirty="0" err="1">
                <a:solidFill>
                  <a:srgbClr val="9F9EA9"/>
                </a:solidFill>
                <a:latin typeface="Arial" panose="020B0604020202020204" pitchFamily="34" charset="0"/>
                <a:cs typeface="Arial" panose="020B0604020202020204" pitchFamily="34" charset="0"/>
              </a:rPr>
              <a:t>feeding</a:t>
            </a:r>
            <a:r>
              <a:rPr lang="es-ES" sz="1000" i="1" dirty="0">
                <a:solidFill>
                  <a:srgbClr val="9F9EA9"/>
                </a:solidFill>
                <a:latin typeface="Arial" panose="020B0604020202020204" pitchFamily="34" charset="0"/>
                <a:cs typeface="Arial" panose="020B0604020202020204" pitchFamily="34" charset="0"/>
              </a:rPr>
              <a:t> and parenteral </a:t>
            </a:r>
            <a:r>
              <a:rPr lang="es-ES" sz="1000" i="1" dirty="0" err="1">
                <a:solidFill>
                  <a:srgbClr val="9F9EA9"/>
                </a:solidFill>
                <a:latin typeface="Arial" panose="020B0604020202020204" pitchFamily="34" charset="0"/>
                <a:cs typeface="Arial" panose="020B0604020202020204" pitchFamily="34" charset="0"/>
              </a:rPr>
              <a:t>nutrition</a:t>
            </a:r>
            <a:r>
              <a:rPr lang="es-ES" sz="1000" i="1" dirty="0">
                <a:solidFill>
                  <a:srgbClr val="9F9EA9"/>
                </a:solidFill>
                <a:latin typeface="Arial" panose="020B0604020202020204" pitchFamily="34" charset="0"/>
                <a:cs typeface="Arial" panose="020B0604020202020204" pitchFamily="34" charset="0"/>
              </a:rPr>
              <a:t> </a:t>
            </a:r>
            <a:r>
              <a:rPr lang="es-ES" sz="1000" dirty="0">
                <a:solidFill>
                  <a:srgbClr val="9F9EA9"/>
                </a:solidFill>
                <a:latin typeface="Arial" panose="020B0604020202020204" pitchFamily="34" charset="0"/>
                <a:cs typeface="Arial" panose="020B0604020202020204" pitchFamily="34" charset="0"/>
              </a:rPr>
              <a:t>desarrollada por el </a:t>
            </a:r>
            <a:r>
              <a:rPr lang="es-ES" sz="1000" dirty="0" err="1">
                <a:solidFill>
                  <a:srgbClr val="9F9EA9"/>
                </a:solidFill>
                <a:latin typeface="Arial" panose="020B0604020202020204" pitchFamily="34" charset="0"/>
                <a:cs typeface="Arial" panose="020B0604020202020204" pitchFamily="34" charset="0"/>
              </a:rPr>
              <a:t>National</a:t>
            </a:r>
            <a:r>
              <a:rPr lang="es-ES" sz="1000" dirty="0">
                <a:solidFill>
                  <a:srgbClr val="9F9EA9"/>
                </a:solidFill>
                <a:latin typeface="Arial" panose="020B0604020202020204" pitchFamily="34" charset="0"/>
                <a:cs typeface="Arial" panose="020B0604020202020204" pitchFamily="34" charset="0"/>
              </a:rPr>
              <a:t> </a:t>
            </a:r>
            <a:r>
              <a:rPr lang="es-ES" sz="1000" dirty="0" err="1">
                <a:solidFill>
                  <a:srgbClr val="9F9EA9"/>
                </a:solidFill>
                <a:latin typeface="Arial" panose="020B0604020202020204" pitchFamily="34" charset="0"/>
                <a:cs typeface="Arial" panose="020B0604020202020204" pitchFamily="34" charset="0"/>
              </a:rPr>
              <a:t>Institute</a:t>
            </a:r>
            <a:r>
              <a:rPr lang="es-ES" sz="1000" dirty="0">
                <a:solidFill>
                  <a:srgbClr val="9F9EA9"/>
                </a:solidFill>
                <a:latin typeface="Arial" panose="020B0604020202020204" pitchFamily="34" charset="0"/>
                <a:cs typeface="Arial" panose="020B0604020202020204" pitchFamily="34" charset="0"/>
              </a:rPr>
              <a:t> </a:t>
            </a:r>
            <a:r>
              <a:rPr lang="es-ES" sz="1000" dirty="0" err="1">
                <a:solidFill>
                  <a:srgbClr val="9F9EA9"/>
                </a:solidFill>
                <a:latin typeface="Arial" panose="020B0604020202020204" pitchFamily="34" charset="0"/>
                <a:cs typeface="Arial" panose="020B0604020202020204" pitchFamily="34" charset="0"/>
              </a:rPr>
              <a:t>for</a:t>
            </a:r>
            <a:r>
              <a:rPr lang="es-ES" sz="1000" dirty="0">
                <a:solidFill>
                  <a:srgbClr val="9F9EA9"/>
                </a:solidFill>
                <a:latin typeface="Arial" panose="020B0604020202020204" pitchFamily="34" charset="0"/>
                <a:cs typeface="Arial" panose="020B0604020202020204" pitchFamily="34" charset="0"/>
              </a:rPr>
              <a:t> </a:t>
            </a:r>
            <a:r>
              <a:rPr lang="es-ES" sz="1000" dirty="0" err="1">
                <a:solidFill>
                  <a:srgbClr val="9F9EA9"/>
                </a:solidFill>
                <a:latin typeface="Arial" panose="020B0604020202020204" pitchFamily="34" charset="0"/>
                <a:cs typeface="Arial" panose="020B0604020202020204" pitchFamily="34" charset="0"/>
              </a:rPr>
              <a:t>Health</a:t>
            </a:r>
            <a:r>
              <a:rPr lang="es-ES" sz="1000" dirty="0">
                <a:solidFill>
                  <a:srgbClr val="9F9EA9"/>
                </a:solidFill>
                <a:latin typeface="Arial" panose="020B0604020202020204" pitchFamily="34" charset="0"/>
                <a:cs typeface="Arial" panose="020B0604020202020204" pitchFamily="34" charset="0"/>
              </a:rPr>
              <a:t> and </a:t>
            </a:r>
            <a:r>
              <a:rPr lang="es-ES" sz="1000" dirty="0" err="1">
                <a:solidFill>
                  <a:srgbClr val="9F9EA9"/>
                </a:solidFill>
                <a:latin typeface="Arial" panose="020B0604020202020204" pitchFamily="34" charset="0"/>
                <a:cs typeface="Arial" panose="020B0604020202020204" pitchFamily="34" charset="0"/>
              </a:rPr>
              <a:t>Care</a:t>
            </a:r>
            <a:r>
              <a:rPr lang="es-ES" sz="1000" dirty="0">
                <a:solidFill>
                  <a:srgbClr val="9F9EA9"/>
                </a:solidFill>
                <a:latin typeface="Arial" panose="020B0604020202020204" pitchFamily="34" charset="0"/>
                <a:cs typeface="Arial" panose="020B0604020202020204" pitchFamily="34" charset="0"/>
              </a:rPr>
              <a:t> </a:t>
            </a:r>
            <a:r>
              <a:rPr lang="es-ES" sz="1000" dirty="0" err="1">
                <a:solidFill>
                  <a:srgbClr val="9F9EA9"/>
                </a:solidFill>
                <a:latin typeface="Arial" panose="020B0604020202020204" pitchFamily="34" charset="0"/>
                <a:cs typeface="Arial" panose="020B0604020202020204" pitchFamily="34" charset="0"/>
              </a:rPr>
              <a:t>Excellence</a:t>
            </a:r>
            <a:r>
              <a:rPr lang="es-ES" sz="1000" dirty="0">
                <a:solidFill>
                  <a:srgbClr val="9F9EA9"/>
                </a:solidFill>
                <a:latin typeface="Arial" panose="020B0604020202020204" pitchFamily="34" charset="0"/>
                <a:cs typeface="Arial" panose="020B0604020202020204" pitchFamily="34" charset="0"/>
              </a:rPr>
              <a:t> - NICE en 2006 </a:t>
            </a:r>
          </a:p>
        </p:txBody>
      </p:sp>
    </p:spTree>
    <p:extLst>
      <p:ext uri="{BB962C8B-B14F-4D97-AF65-F5344CB8AC3E}">
        <p14:creationId xmlns:p14="http://schemas.microsoft.com/office/powerpoint/2010/main" val="315106015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712694" y="430307"/>
            <a:ext cx="10515600" cy="842682"/>
          </a:xfrm>
        </p:spPr>
        <p:txBody>
          <a:bodyPr>
            <a:normAutofit/>
          </a:bodyPr>
          <a:lstStyle/>
          <a:p>
            <a:pPr algn="ctr"/>
            <a:r>
              <a:rPr lang="es-ES" sz="3200" b="1" dirty="0">
                <a:solidFill>
                  <a:srgbClr val="1D1732"/>
                </a:solidFill>
                <a:latin typeface="Arial"/>
                <a:cs typeface="Arial"/>
              </a:rPr>
              <a:t>Monitoreo en paciente ambulatorio</a:t>
            </a:r>
          </a:p>
        </p:txBody>
      </p:sp>
      <p:sp>
        <p:nvSpPr>
          <p:cNvPr id="3" name="Marcador de contenido 2"/>
          <p:cNvSpPr>
            <a:spLocks noGrp="1"/>
          </p:cNvSpPr>
          <p:nvPr>
            <p:ph idx="1"/>
          </p:nvPr>
        </p:nvSpPr>
        <p:spPr>
          <a:xfrm>
            <a:off x="1603652" y="2017300"/>
            <a:ext cx="9122104" cy="3277602"/>
          </a:xfrm>
        </p:spPr>
        <p:txBody>
          <a:bodyPr>
            <a:normAutofit/>
          </a:bodyPr>
          <a:lstStyle/>
          <a:p>
            <a:r>
              <a:rPr lang="es-ES" sz="2400" dirty="0">
                <a:solidFill>
                  <a:srgbClr val="19142F"/>
                </a:solidFill>
                <a:latin typeface="Arial"/>
                <a:cs typeface="Arial"/>
              </a:rPr>
              <a:t>Comorbilidades, estado nutricional al alta, tratamiento y / o cuidados paliativos.</a:t>
            </a:r>
          </a:p>
          <a:p>
            <a:r>
              <a:rPr lang="es-ES" sz="2400" b="1" dirty="0">
                <a:solidFill>
                  <a:srgbClr val="19142F"/>
                </a:solidFill>
                <a:latin typeface="Arial"/>
                <a:cs typeface="Arial"/>
              </a:rPr>
              <a:t>Indicadores: </a:t>
            </a:r>
            <a:r>
              <a:rPr lang="es-ES" sz="2400" dirty="0">
                <a:solidFill>
                  <a:srgbClr val="19142F"/>
                </a:solidFill>
                <a:latin typeface="Arial"/>
                <a:cs typeface="Arial"/>
              </a:rPr>
              <a:t>equipo multidisciplinario a cargo del seguimiento.</a:t>
            </a:r>
          </a:p>
          <a:p>
            <a:r>
              <a:rPr lang="es-ES" sz="2400" b="1" dirty="0">
                <a:solidFill>
                  <a:srgbClr val="19142F"/>
                </a:solidFill>
                <a:latin typeface="Arial"/>
                <a:cs typeface="Arial"/>
              </a:rPr>
              <a:t>Eficacia: </a:t>
            </a:r>
            <a:r>
              <a:rPr lang="es-ES" sz="2400" dirty="0">
                <a:solidFill>
                  <a:srgbClr val="19142F"/>
                </a:solidFill>
                <a:latin typeface="Arial"/>
                <a:cs typeface="Arial"/>
              </a:rPr>
              <a:t>peso - composición corporal (masa sin grasa o masa muscular), hidratación, fuerza muscular y rendimiento, ingesta de alimentos, </a:t>
            </a:r>
            <a:r>
              <a:rPr lang="es-ES" sz="2400" dirty="0" err="1">
                <a:solidFill>
                  <a:srgbClr val="19142F"/>
                </a:solidFill>
                <a:latin typeface="Arial"/>
                <a:cs typeface="Arial"/>
              </a:rPr>
              <a:t>transferrina</a:t>
            </a:r>
            <a:r>
              <a:rPr lang="es-ES" sz="2400" dirty="0">
                <a:solidFill>
                  <a:srgbClr val="19142F"/>
                </a:solidFill>
                <a:latin typeface="Arial"/>
                <a:cs typeface="Arial"/>
              </a:rPr>
              <a:t> sérica.</a:t>
            </a:r>
          </a:p>
          <a:p>
            <a:r>
              <a:rPr lang="es-ES" sz="2400" b="1" dirty="0">
                <a:solidFill>
                  <a:srgbClr val="19142F"/>
                </a:solidFill>
                <a:latin typeface="Arial"/>
                <a:cs typeface="Arial"/>
              </a:rPr>
              <a:t>Seguimiento</a:t>
            </a:r>
            <a:r>
              <a:rPr lang="es-ES" sz="2400" dirty="0">
                <a:solidFill>
                  <a:srgbClr val="19142F"/>
                </a:solidFill>
                <a:latin typeface="Arial"/>
                <a:cs typeface="Arial"/>
              </a:rPr>
              <a:t>: tolerancia, complicaciones asociadas con la sonda y la fórmula.</a:t>
            </a:r>
          </a:p>
        </p:txBody>
      </p:sp>
      <p:sp>
        <p:nvSpPr>
          <p:cNvPr id="5" name="CuadroTexto 4"/>
          <p:cNvSpPr txBox="1"/>
          <p:nvPr/>
        </p:nvSpPr>
        <p:spPr>
          <a:xfrm>
            <a:off x="1926381" y="5429614"/>
            <a:ext cx="2994731" cy="400110"/>
          </a:xfrm>
          <a:prstGeom prst="rect">
            <a:avLst/>
          </a:prstGeom>
          <a:noFill/>
        </p:spPr>
        <p:txBody>
          <a:bodyPr wrap="none" rtlCol="0">
            <a:spAutoFit/>
          </a:bodyPr>
          <a:lstStyle/>
          <a:p>
            <a:r>
              <a:rPr lang="es-ES" sz="1000" dirty="0">
                <a:solidFill>
                  <a:srgbClr val="9F9EA9"/>
                </a:solidFill>
                <a:latin typeface="Arial" panose="020B0604020202020204" pitchFamily="34" charset="0"/>
                <a:cs typeface="Arial" panose="020B0604020202020204" pitchFamily="34" charset="0"/>
              </a:rPr>
              <a:t>ESPEN </a:t>
            </a:r>
            <a:r>
              <a:rPr lang="es-ES" sz="1000" dirty="0" err="1">
                <a:solidFill>
                  <a:srgbClr val="9F9EA9"/>
                </a:solidFill>
                <a:latin typeface="Arial" panose="020B0604020202020204" pitchFamily="34" charset="0"/>
                <a:cs typeface="Arial" panose="020B0604020202020204" pitchFamily="34" charset="0"/>
              </a:rPr>
              <a:t>guideline</a:t>
            </a:r>
            <a:r>
              <a:rPr lang="es-ES" sz="1000" dirty="0">
                <a:solidFill>
                  <a:srgbClr val="9F9EA9"/>
                </a:solidFill>
                <a:latin typeface="Arial" panose="020B0604020202020204" pitchFamily="34" charset="0"/>
                <a:cs typeface="Arial" panose="020B0604020202020204" pitchFamily="34" charset="0"/>
              </a:rPr>
              <a:t> </a:t>
            </a:r>
            <a:r>
              <a:rPr lang="es-ES" sz="1000" dirty="0" err="1">
                <a:solidFill>
                  <a:srgbClr val="9F9EA9"/>
                </a:solidFill>
                <a:latin typeface="Arial" panose="020B0604020202020204" pitchFamily="34" charset="0"/>
                <a:cs typeface="Arial" panose="020B0604020202020204" pitchFamily="34" charset="0"/>
              </a:rPr>
              <a:t>on</a:t>
            </a:r>
            <a:r>
              <a:rPr lang="es-ES" sz="1000" dirty="0">
                <a:solidFill>
                  <a:srgbClr val="9F9EA9"/>
                </a:solidFill>
                <a:latin typeface="Arial" panose="020B0604020202020204" pitchFamily="34" charset="0"/>
                <a:cs typeface="Arial" panose="020B0604020202020204" pitchFamily="34" charset="0"/>
              </a:rPr>
              <a:t> home enteral </a:t>
            </a:r>
            <a:r>
              <a:rPr lang="es-ES" sz="1000" dirty="0" err="1">
                <a:solidFill>
                  <a:srgbClr val="9F9EA9"/>
                </a:solidFill>
                <a:latin typeface="Arial" panose="020B0604020202020204" pitchFamily="34" charset="0"/>
                <a:cs typeface="Arial" panose="020B0604020202020204" pitchFamily="34" charset="0"/>
              </a:rPr>
              <a:t>nutrition</a:t>
            </a:r>
            <a:r>
              <a:rPr lang="es-ES" sz="1000" dirty="0">
                <a:solidFill>
                  <a:srgbClr val="9F9EA9"/>
                </a:solidFill>
                <a:latin typeface="Arial" panose="020B0604020202020204" pitchFamily="34" charset="0"/>
                <a:cs typeface="Arial" panose="020B0604020202020204" pitchFamily="34" charset="0"/>
              </a:rPr>
              <a:t>, 2019 </a:t>
            </a:r>
          </a:p>
          <a:p>
            <a:endParaRPr lang="es-ES" sz="1000" dirty="0">
              <a:solidFill>
                <a:srgbClr val="9F9EA9"/>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52210559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p:cNvPicPr>
            <a:picLocks noChangeAspect="1"/>
          </p:cNvPicPr>
          <p:nvPr/>
        </p:nvPicPr>
        <p:blipFill rotWithShape="1">
          <a:blip r:embed="rId3">
            <a:clrChange>
              <a:clrFrom>
                <a:srgbClr val="FFFA52"/>
              </a:clrFrom>
              <a:clrTo>
                <a:srgbClr val="FFFA52">
                  <a:alpha val="0"/>
                </a:srgbClr>
              </a:clrTo>
            </a:clrChange>
          </a:blip>
          <a:srcRect t="9677"/>
          <a:stretch/>
        </p:blipFill>
        <p:spPr>
          <a:xfrm>
            <a:off x="995081" y="1471407"/>
            <a:ext cx="10201836" cy="4469497"/>
          </a:xfrm>
          <a:prstGeom prst="rect">
            <a:avLst/>
          </a:prstGeom>
          <a:ln>
            <a:noFill/>
          </a:ln>
        </p:spPr>
        <p:style>
          <a:lnRef idx="2">
            <a:schemeClr val="accent3"/>
          </a:lnRef>
          <a:fillRef idx="1">
            <a:schemeClr val="lt1"/>
          </a:fillRef>
          <a:effectRef idx="0">
            <a:schemeClr val="accent3"/>
          </a:effectRef>
          <a:fontRef idx="minor">
            <a:schemeClr val="dk1"/>
          </a:fontRef>
        </p:style>
      </p:pic>
      <p:sp>
        <p:nvSpPr>
          <p:cNvPr id="2" name="Título 1"/>
          <p:cNvSpPr>
            <a:spLocks noGrp="1"/>
          </p:cNvSpPr>
          <p:nvPr>
            <p:ph type="title"/>
          </p:nvPr>
        </p:nvSpPr>
        <p:spPr>
          <a:xfrm>
            <a:off x="2815793" y="366860"/>
            <a:ext cx="6560413" cy="706862"/>
          </a:xfrm>
        </p:spPr>
        <p:txBody>
          <a:bodyPr>
            <a:normAutofit/>
          </a:bodyPr>
          <a:lstStyle/>
          <a:p>
            <a:pPr algn="ctr"/>
            <a:r>
              <a:rPr lang="es-ES" sz="3200" b="1" dirty="0">
                <a:latin typeface="Arial" panose="020B0604020202020204" pitchFamily="34" charset="0"/>
                <a:cs typeface="Arial" panose="020B0604020202020204" pitchFamily="34" charset="0"/>
              </a:rPr>
              <a:t>Indicadores de calidad</a:t>
            </a:r>
          </a:p>
        </p:txBody>
      </p:sp>
      <p:sp>
        <p:nvSpPr>
          <p:cNvPr id="8" name="Título 1"/>
          <p:cNvSpPr txBox="1">
            <a:spLocks/>
          </p:cNvSpPr>
          <p:nvPr/>
        </p:nvSpPr>
        <p:spPr>
          <a:xfrm>
            <a:off x="2297516" y="5249709"/>
            <a:ext cx="3369443" cy="1088879"/>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marL="342900" indent="-342900" algn="l">
              <a:buFont typeface="Arial" panose="020B0604020202020204" pitchFamily="34" charset="0"/>
              <a:buChar char="•"/>
            </a:pPr>
            <a:r>
              <a:rPr lang="es-ES" sz="2400" dirty="0">
                <a:solidFill>
                  <a:srgbClr val="1D1732"/>
                </a:solidFill>
                <a:latin typeface="Arial" panose="020B0604020202020204" pitchFamily="34" charset="0"/>
                <a:cs typeface="Arial" panose="020B0604020202020204" pitchFamily="34" charset="0"/>
              </a:rPr>
              <a:t>Estructura</a:t>
            </a:r>
          </a:p>
          <a:p>
            <a:pPr marL="342900" indent="-342900" algn="l">
              <a:buFont typeface="Arial" panose="020B0604020202020204" pitchFamily="34" charset="0"/>
              <a:buChar char="•"/>
            </a:pPr>
            <a:r>
              <a:rPr lang="es-ES" sz="2400" dirty="0">
                <a:solidFill>
                  <a:srgbClr val="1D1732"/>
                </a:solidFill>
                <a:latin typeface="Arial" panose="020B0604020202020204" pitchFamily="34" charset="0"/>
                <a:cs typeface="Arial" panose="020B0604020202020204" pitchFamily="34" charset="0"/>
              </a:rPr>
              <a:t>Proceso</a:t>
            </a:r>
          </a:p>
          <a:p>
            <a:pPr marL="342900" indent="-342900" algn="l">
              <a:buFont typeface="Arial" panose="020B0604020202020204" pitchFamily="34" charset="0"/>
              <a:buChar char="•"/>
            </a:pPr>
            <a:r>
              <a:rPr lang="es-ES" sz="2400" dirty="0">
                <a:solidFill>
                  <a:srgbClr val="1D1732"/>
                </a:solidFill>
                <a:latin typeface="Arial" panose="020B0604020202020204" pitchFamily="34" charset="0"/>
                <a:cs typeface="Arial" panose="020B0604020202020204" pitchFamily="34" charset="0"/>
              </a:rPr>
              <a:t>Resultado</a:t>
            </a:r>
          </a:p>
        </p:txBody>
      </p:sp>
      <p:sp>
        <p:nvSpPr>
          <p:cNvPr id="9" name="Título 1"/>
          <p:cNvSpPr txBox="1">
            <a:spLocks/>
          </p:cNvSpPr>
          <p:nvPr/>
        </p:nvSpPr>
        <p:spPr>
          <a:xfrm>
            <a:off x="8190112" y="6012871"/>
            <a:ext cx="1725460" cy="253749"/>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s-ES" sz="1000" dirty="0" err="1">
                <a:solidFill>
                  <a:srgbClr val="A19FAB"/>
                </a:solidFill>
                <a:latin typeface="Arial" panose="020B0604020202020204" pitchFamily="34" charset="0"/>
                <a:cs typeface="Arial" panose="020B0604020202020204" pitchFamily="34" charset="0"/>
              </a:rPr>
              <a:t>Waizbert</a:t>
            </a:r>
            <a:r>
              <a:rPr lang="es-ES" sz="1000" dirty="0">
                <a:solidFill>
                  <a:srgbClr val="A19FAB"/>
                </a:solidFill>
                <a:latin typeface="Arial" panose="020B0604020202020204" pitchFamily="34" charset="0"/>
                <a:cs typeface="Arial" panose="020B0604020202020204" pitchFamily="34" charset="0"/>
              </a:rPr>
              <a:t>, 2011</a:t>
            </a:r>
          </a:p>
        </p:txBody>
      </p:sp>
    </p:spTree>
    <p:extLst>
      <p:ext uri="{BB962C8B-B14F-4D97-AF65-F5344CB8AC3E}">
        <p14:creationId xmlns:p14="http://schemas.microsoft.com/office/powerpoint/2010/main" val="39588067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p:cNvSpPr>
            <a:spLocks noGrp="1"/>
          </p:cNvSpPr>
          <p:nvPr>
            <p:ph type="title"/>
          </p:nvPr>
        </p:nvSpPr>
        <p:spPr>
          <a:xfrm>
            <a:off x="2064813" y="362150"/>
            <a:ext cx="7847226" cy="1143000"/>
          </a:xfrm>
        </p:spPr>
        <p:txBody>
          <a:bodyPr>
            <a:noAutofit/>
          </a:bodyPr>
          <a:lstStyle/>
          <a:p>
            <a:pPr algn="ctr"/>
            <a:r>
              <a:rPr lang="es-ES" sz="3200" b="1" dirty="0">
                <a:solidFill>
                  <a:srgbClr val="000000"/>
                </a:solidFill>
                <a:latin typeface="Arial"/>
                <a:cs typeface="Arial"/>
              </a:rPr>
              <a:t>Indicadores de calidad relacionados con la terapia nutricional</a:t>
            </a:r>
          </a:p>
        </p:txBody>
      </p:sp>
      <p:graphicFrame>
        <p:nvGraphicFramePr>
          <p:cNvPr id="4" name="Diagrama 3"/>
          <p:cNvGraphicFramePr/>
          <p:nvPr>
            <p:extLst>
              <p:ext uri="{D42A27DB-BD31-4B8C-83A1-F6EECF244321}">
                <p14:modId xmlns:p14="http://schemas.microsoft.com/office/powerpoint/2010/main" val="1537090405"/>
              </p:ext>
            </p:extLst>
          </p:nvPr>
        </p:nvGraphicFramePr>
        <p:xfrm>
          <a:off x="380123" y="988790"/>
          <a:ext cx="11385332" cy="591302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CuadroTexto 8"/>
          <p:cNvSpPr txBox="1"/>
          <p:nvPr/>
        </p:nvSpPr>
        <p:spPr>
          <a:xfrm>
            <a:off x="380123" y="5909883"/>
            <a:ext cx="11385332" cy="400110"/>
          </a:xfrm>
          <a:prstGeom prst="rect">
            <a:avLst/>
          </a:prstGeom>
          <a:ln>
            <a:solidFill>
              <a:srgbClr val="A19FAB"/>
            </a:solidFill>
          </a:ln>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s-ES" sz="2000" b="1" dirty="0">
                <a:solidFill>
                  <a:srgbClr val="1D1732"/>
                </a:solidFill>
                <a:latin typeface="Arial" panose="020B0604020202020204" pitchFamily="34" charset="0"/>
                <a:cs typeface="Arial" panose="020B0604020202020204" pitchFamily="34" charset="0"/>
              </a:rPr>
              <a:t>Son multifactoriales y dependen del ambiente</a:t>
            </a:r>
          </a:p>
        </p:txBody>
      </p:sp>
    </p:spTree>
    <p:extLst>
      <p:ext uri="{BB962C8B-B14F-4D97-AF65-F5344CB8AC3E}">
        <p14:creationId xmlns:p14="http://schemas.microsoft.com/office/powerpoint/2010/main" val="307496979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505936" y="181646"/>
            <a:ext cx="9180297" cy="1143000"/>
          </a:xfrm>
        </p:spPr>
        <p:txBody>
          <a:bodyPr>
            <a:normAutofit/>
          </a:bodyPr>
          <a:lstStyle/>
          <a:p>
            <a:pPr algn="ctr"/>
            <a:r>
              <a:rPr lang="es-ES" sz="3200" b="1" dirty="0">
                <a:solidFill>
                  <a:srgbClr val="1D1732"/>
                </a:solidFill>
                <a:latin typeface="Arial"/>
                <a:cs typeface="Arial"/>
              </a:rPr>
              <a:t>Factores que pueden ser medidos en las etapas del cuidado nutricional</a:t>
            </a:r>
          </a:p>
        </p:txBody>
      </p:sp>
      <p:sp>
        <p:nvSpPr>
          <p:cNvPr id="7" name="CuadroTexto 6"/>
          <p:cNvSpPr txBox="1"/>
          <p:nvPr/>
        </p:nvSpPr>
        <p:spPr>
          <a:xfrm>
            <a:off x="730416" y="6080114"/>
            <a:ext cx="1796565" cy="400110"/>
          </a:xfrm>
          <a:prstGeom prst="rect">
            <a:avLst/>
          </a:prstGeom>
          <a:noFill/>
        </p:spPr>
        <p:txBody>
          <a:bodyPr wrap="square" rtlCol="0">
            <a:spAutoFit/>
          </a:bodyPr>
          <a:lstStyle/>
          <a:p>
            <a:r>
              <a:rPr lang="es-ES" sz="1000" dirty="0" err="1">
                <a:solidFill>
                  <a:srgbClr val="9F9EA9"/>
                </a:solidFill>
                <a:latin typeface="Arial" panose="020B0604020202020204" pitchFamily="34" charset="0"/>
                <a:cs typeface="Arial" panose="020B0604020202020204" pitchFamily="34" charset="0"/>
              </a:rPr>
              <a:t>Verotti</a:t>
            </a:r>
            <a:r>
              <a:rPr lang="es-ES" sz="1000" dirty="0">
                <a:solidFill>
                  <a:srgbClr val="9F9EA9"/>
                </a:solidFill>
                <a:latin typeface="Arial" panose="020B0604020202020204" pitchFamily="34" charset="0"/>
                <a:cs typeface="Arial" panose="020B0604020202020204" pitchFamily="34" charset="0"/>
              </a:rPr>
              <a:t> et al, 2012 </a:t>
            </a:r>
            <a:endParaRPr lang="es-ES" sz="1000" dirty="0">
              <a:solidFill>
                <a:srgbClr val="9F9EA9"/>
              </a:solidFill>
              <a:effectLst/>
              <a:latin typeface="Arial" panose="020B0604020202020204" pitchFamily="34" charset="0"/>
              <a:cs typeface="Arial" panose="020B0604020202020204" pitchFamily="34" charset="0"/>
            </a:endParaRPr>
          </a:p>
          <a:p>
            <a:endParaRPr lang="es-ES" sz="1000" dirty="0">
              <a:solidFill>
                <a:srgbClr val="9F9EA9"/>
              </a:solidFill>
              <a:latin typeface="Arial" panose="020B0604020202020204" pitchFamily="34" charset="0"/>
              <a:cs typeface="Arial" panose="020B0604020202020204" pitchFamily="34" charset="0"/>
            </a:endParaRPr>
          </a:p>
        </p:txBody>
      </p:sp>
      <p:graphicFrame>
        <p:nvGraphicFramePr>
          <p:cNvPr id="8" name="Tabla 7">
            <a:extLst>
              <a:ext uri="{FF2B5EF4-FFF2-40B4-BE49-F238E27FC236}">
                <a16:creationId xmlns:a16="http://schemas.microsoft.com/office/drawing/2014/main" id="{967F4909-2777-44B7-A9F1-F5F5CC902416}"/>
              </a:ext>
            </a:extLst>
          </p:cNvPr>
          <p:cNvGraphicFramePr>
            <a:graphicFrameLocks noGrp="1"/>
          </p:cNvGraphicFramePr>
          <p:nvPr>
            <p:extLst>
              <p:ext uri="{D42A27DB-BD31-4B8C-83A1-F6EECF244321}">
                <p14:modId xmlns:p14="http://schemas.microsoft.com/office/powerpoint/2010/main" val="1498293360"/>
              </p:ext>
            </p:extLst>
          </p:nvPr>
        </p:nvGraphicFramePr>
        <p:xfrm>
          <a:off x="702029" y="1403867"/>
          <a:ext cx="10816046" cy="4604581"/>
        </p:xfrm>
        <a:graphic>
          <a:graphicData uri="http://schemas.openxmlformats.org/drawingml/2006/table">
            <a:tbl>
              <a:tblPr firstRow="1" bandRow="1">
                <a:tableStyleId>{7E9639D4-E3E2-4D34-9284-5A2195B3D0D7}</a:tableStyleId>
              </a:tblPr>
              <a:tblGrid>
                <a:gridCol w="5408023">
                  <a:extLst>
                    <a:ext uri="{9D8B030D-6E8A-4147-A177-3AD203B41FA5}">
                      <a16:colId xmlns:a16="http://schemas.microsoft.com/office/drawing/2014/main" val="3854643284"/>
                    </a:ext>
                  </a:extLst>
                </a:gridCol>
                <a:gridCol w="5408023">
                  <a:extLst>
                    <a:ext uri="{9D8B030D-6E8A-4147-A177-3AD203B41FA5}">
                      <a16:colId xmlns:a16="http://schemas.microsoft.com/office/drawing/2014/main" val="3361668331"/>
                    </a:ext>
                  </a:extLst>
                </a:gridCol>
              </a:tblGrid>
              <a:tr h="738540">
                <a:tc>
                  <a:txBody>
                    <a:bodyPr/>
                    <a:lstStyle/>
                    <a:p>
                      <a:pPr algn="ctr"/>
                      <a:r>
                        <a:rPr lang="es-MX" sz="2400" dirty="0">
                          <a:latin typeface="Arial"/>
                          <a:cs typeface="Arial"/>
                        </a:rPr>
                        <a:t>Etapa del paciente</a:t>
                      </a:r>
                      <a:endParaRPr lang="es-CO" sz="2400" dirty="0">
                        <a:latin typeface="Arial"/>
                        <a:cs typeface="Arial"/>
                      </a:endParaRPr>
                    </a:p>
                  </a:txBody>
                  <a:tcPr marL="121920" marR="121920" anchor="ctr">
                    <a:solidFill>
                      <a:srgbClr val="1D1732"/>
                    </a:solidFill>
                  </a:tcPr>
                </a:tc>
                <a:tc>
                  <a:txBody>
                    <a:bodyPr/>
                    <a:lstStyle/>
                    <a:p>
                      <a:pPr algn="ctr"/>
                      <a:r>
                        <a:rPr lang="es-MX" sz="2400" dirty="0">
                          <a:latin typeface="Arial"/>
                          <a:cs typeface="Arial"/>
                        </a:rPr>
                        <a:t>Factores controlables y no controlables</a:t>
                      </a:r>
                      <a:endParaRPr lang="es-CO" sz="2400" dirty="0">
                        <a:latin typeface="Arial"/>
                        <a:cs typeface="Arial"/>
                      </a:endParaRPr>
                    </a:p>
                  </a:txBody>
                  <a:tcPr marL="121920" marR="121920" anchor="ctr">
                    <a:solidFill>
                      <a:srgbClr val="1D1732"/>
                    </a:solidFill>
                  </a:tcPr>
                </a:tc>
                <a:extLst>
                  <a:ext uri="{0D108BD9-81ED-4DB2-BD59-A6C34878D82A}">
                    <a16:rowId xmlns:a16="http://schemas.microsoft.com/office/drawing/2014/main" val="2599339064"/>
                  </a:ext>
                </a:extLst>
              </a:tr>
              <a:tr h="927548">
                <a:tc>
                  <a:txBody>
                    <a:bodyPr/>
                    <a:lstStyle/>
                    <a:p>
                      <a:r>
                        <a:rPr lang="es-MX" sz="1800" dirty="0">
                          <a:solidFill>
                            <a:srgbClr val="1D1732"/>
                          </a:solidFill>
                          <a:latin typeface="Arial"/>
                          <a:cs typeface="Arial"/>
                        </a:rPr>
                        <a:t>Evaluación Nutricional</a:t>
                      </a:r>
                      <a:endParaRPr lang="es-CO" sz="1800" dirty="0">
                        <a:solidFill>
                          <a:srgbClr val="1D1732"/>
                        </a:solidFill>
                        <a:latin typeface="Arial"/>
                        <a:cs typeface="Arial"/>
                      </a:endParaRPr>
                    </a:p>
                  </a:txBody>
                  <a:tcPr marL="121920" marR="121920"/>
                </a:tc>
                <a:tc>
                  <a:txBody>
                    <a:bodyPr/>
                    <a:lstStyle/>
                    <a:p>
                      <a:r>
                        <a:rPr lang="es-MX" sz="1800" dirty="0">
                          <a:solidFill>
                            <a:srgbClr val="1D1732"/>
                          </a:solidFill>
                          <a:latin typeface="Arial"/>
                          <a:cs typeface="Arial"/>
                        </a:rPr>
                        <a:t>Perfil sociodemográfico</a:t>
                      </a:r>
                    </a:p>
                    <a:p>
                      <a:r>
                        <a:rPr lang="es-MX" sz="1800" dirty="0">
                          <a:solidFill>
                            <a:srgbClr val="1D1732"/>
                          </a:solidFill>
                          <a:latin typeface="Arial"/>
                          <a:cs typeface="Arial"/>
                        </a:rPr>
                        <a:t>Gravedad de la enfermedad</a:t>
                      </a:r>
                    </a:p>
                    <a:p>
                      <a:r>
                        <a:rPr lang="es-MX" sz="1800" dirty="0">
                          <a:solidFill>
                            <a:srgbClr val="1D1732"/>
                          </a:solidFill>
                          <a:latin typeface="Arial"/>
                          <a:cs typeface="Arial"/>
                        </a:rPr>
                        <a:t>Grado de malnutrición</a:t>
                      </a:r>
                      <a:endParaRPr lang="es-CO" sz="1800" dirty="0">
                        <a:solidFill>
                          <a:srgbClr val="1D1732"/>
                        </a:solidFill>
                        <a:latin typeface="Arial"/>
                        <a:cs typeface="Arial"/>
                      </a:endParaRPr>
                    </a:p>
                  </a:txBody>
                  <a:tcPr marL="121920" marR="121920"/>
                </a:tc>
                <a:extLst>
                  <a:ext uri="{0D108BD9-81ED-4DB2-BD59-A6C34878D82A}">
                    <a16:rowId xmlns:a16="http://schemas.microsoft.com/office/drawing/2014/main" val="1025175919"/>
                  </a:ext>
                </a:extLst>
              </a:tr>
              <a:tr h="738540">
                <a:tc>
                  <a:txBody>
                    <a:bodyPr/>
                    <a:lstStyle/>
                    <a:p>
                      <a:r>
                        <a:rPr lang="es-MX" sz="1800" dirty="0">
                          <a:solidFill>
                            <a:srgbClr val="1D1732"/>
                          </a:solidFill>
                          <a:latin typeface="Arial"/>
                          <a:cs typeface="Arial"/>
                        </a:rPr>
                        <a:t>Intervención nutricional</a:t>
                      </a:r>
                      <a:endParaRPr lang="es-CO" sz="1800" dirty="0">
                        <a:solidFill>
                          <a:srgbClr val="1D1732"/>
                        </a:solidFill>
                        <a:latin typeface="Arial"/>
                        <a:cs typeface="Arial"/>
                      </a:endParaRPr>
                    </a:p>
                  </a:txBody>
                  <a:tcPr marL="121920" marR="121920"/>
                </a:tc>
                <a:tc>
                  <a:txBody>
                    <a:bodyPr/>
                    <a:lstStyle/>
                    <a:p>
                      <a:r>
                        <a:rPr lang="es-MX" sz="1800" dirty="0">
                          <a:solidFill>
                            <a:srgbClr val="1D1732"/>
                          </a:solidFill>
                          <a:latin typeface="Arial"/>
                          <a:cs typeface="Arial"/>
                        </a:rPr>
                        <a:t>Optimización de</a:t>
                      </a:r>
                      <a:r>
                        <a:rPr lang="es-MX" sz="1800" baseline="0" dirty="0">
                          <a:solidFill>
                            <a:srgbClr val="1D1732"/>
                          </a:solidFill>
                          <a:latin typeface="Arial"/>
                          <a:cs typeface="Arial"/>
                        </a:rPr>
                        <a:t> dieta terapéutica</a:t>
                      </a:r>
                      <a:endParaRPr lang="es-MX" sz="1800" dirty="0">
                        <a:solidFill>
                          <a:srgbClr val="1D1732"/>
                        </a:solidFill>
                        <a:latin typeface="Arial"/>
                        <a:cs typeface="Arial"/>
                      </a:endParaRPr>
                    </a:p>
                    <a:p>
                      <a:r>
                        <a:rPr lang="es-MX" sz="1800" dirty="0">
                          <a:solidFill>
                            <a:srgbClr val="1D1732"/>
                          </a:solidFill>
                          <a:latin typeface="Arial"/>
                          <a:cs typeface="Arial"/>
                        </a:rPr>
                        <a:t>Suplementación</a:t>
                      </a:r>
                      <a:r>
                        <a:rPr lang="es-MX" sz="1800" baseline="0" dirty="0">
                          <a:solidFill>
                            <a:srgbClr val="1D1732"/>
                          </a:solidFill>
                          <a:latin typeface="Arial"/>
                          <a:cs typeface="Arial"/>
                        </a:rPr>
                        <a:t> nutricional oral</a:t>
                      </a:r>
                    </a:p>
                    <a:p>
                      <a:r>
                        <a:rPr lang="es-MX" sz="1800" baseline="0" dirty="0">
                          <a:solidFill>
                            <a:srgbClr val="1D1732"/>
                          </a:solidFill>
                          <a:latin typeface="Arial"/>
                          <a:cs typeface="Arial"/>
                        </a:rPr>
                        <a:t>Nutrición enteral por sonda</a:t>
                      </a:r>
                      <a:endParaRPr lang="es-CO" sz="1800" dirty="0">
                        <a:solidFill>
                          <a:srgbClr val="1D1732"/>
                        </a:solidFill>
                        <a:latin typeface="Arial"/>
                        <a:cs typeface="Arial"/>
                      </a:endParaRPr>
                    </a:p>
                  </a:txBody>
                  <a:tcPr marL="121920" marR="121920"/>
                </a:tc>
                <a:extLst>
                  <a:ext uri="{0D108BD9-81ED-4DB2-BD59-A6C34878D82A}">
                    <a16:rowId xmlns:a16="http://schemas.microsoft.com/office/drawing/2014/main" val="3915235389"/>
                  </a:ext>
                </a:extLst>
              </a:tr>
              <a:tr h="738540">
                <a:tc>
                  <a:txBody>
                    <a:bodyPr/>
                    <a:lstStyle/>
                    <a:p>
                      <a:r>
                        <a:rPr lang="es-MX" sz="1800" dirty="0">
                          <a:solidFill>
                            <a:srgbClr val="1D1732"/>
                          </a:solidFill>
                          <a:latin typeface="Arial"/>
                          <a:cs typeface="Arial"/>
                        </a:rPr>
                        <a:t>Resultados intermedios de la ingesta dietética</a:t>
                      </a:r>
                      <a:endParaRPr lang="es-CO" sz="1800" dirty="0">
                        <a:solidFill>
                          <a:srgbClr val="1D1732"/>
                        </a:solidFill>
                        <a:latin typeface="Arial"/>
                        <a:cs typeface="Arial"/>
                      </a:endParaRPr>
                    </a:p>
                  </a:txBody>
                  <a:tcPr marL="121920" marR="121920"/>
                </a:tc>
                <a:tc>
                  <a:txBody>
                    <a:bodyPr/>
                    <a:lstStyle/>
                    <a:p>
                      <a:r>
                        <a:rPr lang="es-MX" sz="1800" dirty="0">
                          <a:solidFill>
                            <a:srgbClr val="1D1732"/>
                          </a:solidFill>
                          <a:latin typeface="Arial"/>
                          <a:cs typeface="Arial"/>
                        </a:rPr>
                        <a:t>Deudas calóricas </a:t>
                      </a:r>
                      <a:r>
                        <a:rPr lang="es-MX" sz="1800" baseline="0" dirty="0">
                          <a:solidFill>
                            <a:srgbClr val="1D1732"/>
                          </a:solidFill>
                          <a:latin typeface="Arial"/>
                          <a:cs typeface="Arial"/>
                        </a:rPr>
                        <a:t>y/o protéicas</a:t>
                      </a:r>
                    </a:p>
                    <a:p>
                      <a:r>
                        <a:rPr lang="es-MX" sz="1800" dirty="0">
                          <a:solidFill>
                            <a:srgbClr val="1D1732"/>
                          </a:solidFill>
                          <a:latin typeface="Arial"/>
                          <a:cs typeface="Arial"/>
                        </a:rPr>
                        <a:t>Cambios en la ingesta de nutrientes</a:t>
                      </a:r>
                    </a:p>
                    <a:p>
                      <a:r>
                        <a:rPr lang="es-MX" sz="1800" dirty="0">
                          <a:solidFill>
                            <a:srgbClr val="1D1732"/>
                          </a:solidFill>
                          <a:latin typeface="Arial"/>
                          <a:cs typeface="Arial"/>
                        </a:rPr>
                        <a:t>Cumplimiento</a:t>
                      </a:r>
                      <a:r>
                        <a:rPr lang="es-MX" sz="1800" baseline="0" dirty="0">
                          <a:solidFill>
                            <a:srgbClr val="1D1732"/>
                          </a:solidFill>
                          <a:latin typeface="Arial"/>
                          <a:cs typeface="Arial"/>
                        </a:rPr>
                        <a:t> de</a:t>
                      </a:r>
                      <a:r>
                        <a:rPr lang="es-MX" sz="1800" dirty="0">
                          <a:solidFill>
                            <a:srgbClr val="1D1732"/>
                          </a:solidFill>
                          <a:latin typeface="Arial"/>
                          <a:cs typeface="Arial"/>
                        </a:rPr>
                        <a:t> % de la nutrición administrada </a:t>
                      </a:r>
                      <a:endParaRPr lang="es-CO" sz="1800" dirty="0">
                        <a:solidFill>
                          <a:srgbClr val="1D1732"/>
                        </a:solidFill>
                        <a:latin typeface="Arial"/>
                        <a:cs typeface="Arial"/>
                      </a:endParaRPr>
                    </a:p>
                  </a:txBody>
                  <a:tcPr marL="121920" marR="121920"/>
                </a:tc>
                <a:extLst>
                  <a:ext uri="{0D108BD9-81ED-4DB2-BD59-A6C34878D82A}">
                    <a16:rowId xmlns:a16="http://schemas.microsoft.com/office/drawing/2014/main" val="3684670867"/>
                  </a:ext>
                </a:extLst>
              </a:tr>
              <a:tr h="1025273">
                <a:tc>
                  <a:txBody>
                    <a:bodyPr/>
                    <a:lstStyle/>
                    <a:p>
                      <a:r>
                        <a:rPr lang="es-MX" sz="1800" dirty="0">
                          <a:solidFill>
                            <a:srgbClr val="1D1732"/>
                          </a:solidFill>
                          <a:latin typeface="Arial"/>
                          <a:cs typeface="Arial"/>
                        </a:rPr>
                        <a:t>Resultados intermedios bioquímicos, fisiológicos y antropométricos </a:t>
                      </a:r>
                      <a:endParaRPr lang="es-CO" sz="1800" dirty="0">
                        <a:solidFill>
                          <a:srgbClr val="1D1732"/>
                        </a:solidFill>
                        <a:latin typeface="Arial"/>
                        <a:cs typeface="Arial"/>
                      </a:endParaRPr>
                    </a:p>
                  </a:txBody>
                  <a:tcPr marL="121920" marR="121920"/>
                </a:tc>
                <a:tc>
                  <a:txBody>
                    <a:bodyPr/>
                    <a:lstStyle/>
                    <a:p>
                      <a:r>
                        <a:rPr lang="es-MX" sz="1800" dirty="0">
                          <a:solidFill>
                            <a:srgbClr val="1D1732"/>
                          </a:solidFill>
                          <a:latin typeface="Arial"/>
                          <a:cs typeface="Arial"/>
                        </a:rPr>
                        <a:t>Prealbúmina, colesterol sérico, ganancia o perdida de peso, % de masa corporal, balance de nitrógeno.  </a:t>
                      </a:r>
                      <a:endParaRPr lang="es-CO" sz="1800" dirty="0">
                        <a:solidFill>
                          <a:srgbClr val="1D1732"/>
                        </a:solidFill>
                        <a:latin typeface="Arial"/>
                        <a:cs typeface="Arial"/>
                      </a:endParaRPr>
                    </a:p>
                  </a:txBody>
                  <a:tcPr marL="121920" marR="121920"/>
                </a:tc>
                <a:extLst>
                  <a:ext uri="{0D108BD9-81ED-4DB2-BD59-A6C34878D82A}">
                    <a16:rowId xmlns:a16="http://schemas.microsoft.com/office/drawing/2014/main" val="1290088224"/>
                  </a:ext>
                </a:extLst>
              </a:tr>
            </a:tbl>
          </a:graphicData>
        </a:graphic>
      </p:graphicFrame>
    </p:spTree>
    <p:extLst>
      <p:ext uri="{BB962C8B-B14F-4D97-AF65-F5344CB8AC3E}">
        <p14:creationId xmlns:p14="http://schemas.microsoft.com/office/powerpoint/2010/main" val="245135423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642069" y="79403"/>
            <a:ext cx="8405842" cy="1325563"/>
          </a:xfrm>
        </p:spPr>
        <p:txBody>
          <a:bodyPr>
            <a:normAutofit/>
          </a:bodyPr>
          <a:lstStyle/>
          <a:p>
            <a:pPr algn="ctr"/>
            <a:r>
              <a:rPr lang="es-ES" sz="3200" b="1" dirty="0">
                <a:solidFill>
                  <a:srgbClr val="1D1732"/>
                </a:solidFill>
                <a:latin typeface="Arial"/>
                <a:cs typeface="Arial"/>
              </a:rPr>
              <a:t>Evaluación de la efectividad en TN en UCI</a:t>
            </a:r>
          </a:p>
        </p:txBody>
      </p:sp>
      <p:graphicFrame>
        <p:nvGraphicFramePr>
          <p:cNvPr id="6" name="Tabla 5"/>
          <p:cNvGraphicFramePr>
            <a:graphicFrameLocks noGrp="1"/>
          </p:cNvGraphicFramePr>
          <p:nvPr>
            <p:extLst>
              <p:ext uri="{D42A27DB-BD31-4B8C-83A1-F6EECF244321}">
                <p14:modId xmlns:p14="http://schemas.microsoft.com/office/powerpoint/2010/main" val="2204950223"/>
              </p:ext>
            </p:extLst>
          </p:nvPr>
        </p:nvGraphicFramePr>
        <p:xfrm>
          <a:off x="305100" y="1196361"/>
          <a:ext cx="11581800" cy="5011189"/>
        </p:xfrm>
        <a:graphic>
          <a:graphicData uri="http://schemas.openxmlformats.org/drawingml/2006/table">
            <a:tbl>
              <a:tblPr firstRow="1" bandRow="1">
                <a:tableStyleId>{7E9639D4-E3E2-4D34-9284-5A2195B3D0D7}</a:tableStyleId>
              </a:tblPr>
              <a:tblGrid>
                <a:gridCol w="5790900">
                  <a:extLst>
                    <a:ext uri="{9D8B030D-6E8A-4147-A177-3AD203B41FA5}">
                      <a16:colId xmlns:a16="http://schemas.microsoft.com/office/drawing/2014/main" val="20000"/>
                    </a:ext>
                  </a:extLst>
                </a:gridCol>
                <a:gridCol w="5790900">
                  <a:extLst>
                    <a:ext uri="{9D8B030D-6E8A-4147-A177-3AD203B41FA5}">
                      <a16:colId xmlns:a16="http://schemas.microsoft.com/office/drawing/2014/main" val="20001"/>
                    </a:ext>
                  </a:extLst>
                </a:gridCol>
              </a:tblGrid>
              <a:tr h="444493">
                <a:tc>
                  <a:txBody>
                    <a:bodyPr/>
                    <a:lstStyle/>
                    <a:p>
                      <a:pPr algn="ctr"/>
                      <a:r>
                        <a:rPr lang="es-ES" sz="2200" dirty="0">
                          <a:latin typeface="Arial" panose="020B0604020202020204" pitchFamily="34" charset="0"/>
                          <a:cs typeface="Arial" panose="020B0604020202020204" pitchFamily="34" charset="0"/>
                        </a:rPr>
                        <a:t>Procedimiento</a:t>
                      </a:r>
                    </a:p>
                  </a:txBody>
                  <a:tcPr marL="121920" marR="121920">
                    <a:solidFill>
                      <a:srgbClr val="1D1732"/>
                    </a:solidFill>
                  </a:tcPr>
                </a:tc>
                <a:tc>
                  <a:txBody>
                    <a:bodyPr/>
                    <a:lstStyle/>
                    <a:p>
                      <a:pPr algn="ctr"/>
                      <a:r>
                        <a:rPr lang="es-ES" sz="2200" dirty="0">
                          <a:latin typeface="Arial" panose="020B0604020202020204" pitchFamily="34" charset="0"/>
                          <a:cs typeface="Arial" panose="020B0604020202020204" pitchFamily="34" charset="0"/>
                        </a:rPr>
                        <a:t>Impacto esperado</a:t>
                      </a:r>
                    </a:p>
                  </a:txBody>
                  <a:tcPr marL="121920" marR="121920">
                    <a:solidFill>
                      <a:srgbClr val="1D1732"/>
                    </a:solidFill>
                  </a:tcPr>
                </a:tc>
                <a:extLst>
                  <a:ext uri="{0D108BD9-81ED-4DB2-BD59-A6C34878D82A}">
                    <a16:rowId xmlns:a16="http://schemas.microsoft.com/office/drawing/2014/main" val="10000"/>
                  </a:ext>
                </a:extLst>
              </a:tr>
              <a:tr h="587632">
                <a:tc>
                  <a:txBody>
                    <a:bodyPr/>
                    <a:lstStyle/>
                    <a:p>
                      <a:r>
                        <a:rPr lang="es-ES" sz="1600" dirty="0">
                          <a:solidFill>
                            <a:srgbClr val="19142F"/>
                          </a:solidFill>
                          <a:latin typeface="Arial" panose="020B0604020202020204" pitchFamily="34" charset="0"/>
                          <a:cs typeface="Arial" panose="020B0604020202020204" pitchFamily="34" charset="0"/>
                        </a:rPr>
                        <a:t>Tamizaje nutricional o determinación de riesgo nutricional</a:t>
                      </a:r>
                    </a:p>
                  </a:txBody>
                  <a:tcPr marL="121920" marR="121920" anchor="ctr"/>
                </a:tc>
                <a:tc>
                  <a:txBody>
                    <a:bodyPr/>
                    <a:lstStyle/>
                    <a:p>
                      <a:r>
                        <a:rPr lang="es-ES" sz="1600" dirty="0">
                          <a:solidFill>
                            <a:srgbClr val="19142F"/>
                          </a:solidFill>
                          <a:latin typeface="Arial" panose="020B0604020202020204" pitchFamily="34" charset="0"/>
                          <a:cs typeface="Arial" panose="020B0604020202020204" pitchFamily="34" charset="0"/>
                        </a:rPr>
                        <a:t>Detectar pacientes con necesidades </a:t>
                      </a:r>
                      <a:r>
                        <a:rPr lang="es-ES" sz="1600" baseline="0" dirty="0">
                          <a:solidFill>
                            <a:srgbClr val="19142F"/>
                          </a:solidFill>
                          <a:latin typeface="Arial" panose="020B0604020202020204" pitchFamily="34" charset="0"/>
                          <a:cs typeface="Arial" panose="020B0604020202020204" pitchFamily="34" charset="0"/>
                        </a:rPr>
                        <a:t>especiales o con riesgo de síndrome de realimentación</a:t>
                      </a:r>
                      <a:endParaRPr lang="es-ES" sz="1600" dirty="0">
                        <a:solidFill>
                          <a:srgbClr val="19142F"/>
                        </a:solidFill>
                        <a:latin typeface="Arial" panose="020B0604020202020204" pitchFamily="34" charset="0"/>
                        <a:cs typeface="Arial" panose="020B0604020202020204" pitchFamily="34" charset="0"/>
                      </a:endParaRPr>
                    </a:p>
                  </a:txBody>
                  <a:tcPr marL="121920" marR="121920" anchor="ctr"/>
                </a:tc>
                <a:extLst>
                  <a:ext uri="{0D108BD9-81ED-4DB2-BD59-A6C34878D82A}">
                    <a16:rowId xmlns:a16="http://schemas.microsoft.com/office/drawing/2014/main" val="10001"/>
                  </a:ext>
                </a:extLst>
              </a:tr>
              <a:tr h="574969">
                <a:tc>
                  <a:txBody>
                    <a:bodyPr/>
                    <a:lstStyle/>
                    <a:p>
                      <a:r>
                        <a:rPr lang="es-ES" sz="1600" dirty="0">
                          <a:solidFill>
                            <a:srgbClr val="19142F"/>
                          </a:solidFill>
                          <a:latin typeface="Arial" panose="020B0604020202020204" pitchFamily="34" charset="0"/>
                          <a:cs typeface="Arial" panose="020B0604020202020204" pitchFamily="34" charset="0"/>
                        </a:rPr>
                        <a:t>Colocación de sondas nasogástricas</a:t>
                      </a:r>
                    </a:p>
                  </a:txBody>
                  <a:tcPr marL="121920" marR="121920" anchor="ctr"/>
                </a:tc>
                <a:tc>
                  <a:txBody>
                    <a:bodyPr/>
                    <a:lstStyle/>
                    <a:p>
                      <a:r>
                        <a:rPr lang="es-ES" sz="1600" dirty="0">
                          <a:solidFill>
                            <a:srgbClr val="19142F"/>
                          </a:solidFill>
                          <a:latin typeface="Arial" panose="020B0604020202020204" pitchFamily="34" charset="0"/>
                          <a:cs typeface="Arial" panose="020B0604020202020204" pitchFamily="34" charset="0"/>
                        </a:rPr>
                        <a:t>Posicionamiento correcto y confirmación del tubo antes de iniciar la TN</a:t>
                      </a:r>
                    </a:p>
                  </a:txBody>
                  <a:tcPr marL="121920" marR="121920" anchor="ctr"/>
                </a:tc>
                <a:extLst>
                  <a:ext uri="{0D108BD9-81ED-4DB2-BD59-A6C34878D82A}">
                    <a16:rowId xmlns:a16="http://schemas.microsoft.com/office/drawing/2014/main" val="10002"/>
                  </a:ext>
                </a:extLst>
              </a:tr>
              <a:tr h="413518">
                <a:tc>
                  <a:txBody>
                    <a:bodyPr/>
                    <a:lstStyle/>
                    <a:p>
                      <a:r>
                        <a:rPr lang="es-ES" sz="1600" dirty="0">
                          <a:solidFill>
                            <a:srgbClr val="19142F"/>
                          </a:solidFill>
                          <a:latin typeface="Arial" panose="020B0604020202020204" pitchFamily="34" charset="0"/>
                          <a:cs typeface="Arial" panose="020B0604020202020204" pitchFamily="34" charset="0"/>
                        </a:rPr>
                        <a:t>Presencia de protocolos para alimentación enteral </a:t>
                      </a:r>
                    </a:p>
                  </a:txBody>
                  <a:tcPr marL="121920" marR="121920" anchor="ctr"/>
                </a:tc>
                <a:tc>
                  <a:txBody>
                    <a:bodyPr/>
                    <a:lstStyle/>
                    <a:p>
                      <a:r>
                        <a:rPr lang="es-ES" sz="1600" dirty="0">
                          <a:solidFill>
                            <a:srgbClr val="19142F"/>
                          </a:solidFill>
                          <a:latin typeface="Arial" panose="020B0604020202020204" pitchFamily="34" charset="0"/>
                          <a:cs typeface="Arial" panose="020B0604020202020204" pitchFamily="34" charset="0"/>
                        </a:rPr>
                        <a:t>Presencia y conocimiento</a:t>
                      </a:r>
                      <a:r>
                        <a:rPr lang="es-ES" sz="1600" baseline="0" dirty="0">
                          <a:solidFill>
                            <a:srgbClr val="19142F"/>
                          </a:solidFill>
                          <a:latin typeface="Arial" panose="020B0604020202020204" pitchFamily="34" charset="0"/>
                          <a:cs typeface="Arial" panose="020B0604020202020204" pitchFamily="34" charset="0"/>
                        </a:rPr>
                        <a:t> de los protocolos de manejo</a:t>
                      </a:r>
                      <a:endParaRPr lang="es-ES" sz="1600" dirty="0">
                        <a:solidFill>
                          <a:srgbClr val="19142F"/>
                        </a:solidFill>
                        <a:latin typeface="Arial" panose="020B0604020202020204" pitchFamily="34" charset="0"/>
                        <a:cs typeface="Arial" panose="020B0604020202020204" pitchFamily="34" charset="0"/>
                      </a:endParaRPr>
                    </a:p>
                  </a:txBody>
                  <a:tcPr marL="121920" marR="121920" anchor="ctr"/>
                </a:tc>
                <a:extLst>
                  <a:ext uri="{0D108BD9-81ED-4DB2-BD59-A6C34878D82A}">
                    <a16:rowId xmlns:a16="http://schemas.microsoft.com/office/drawing/2014/main" val="10003"/>
                  </a:ext>
                </a:extLst>
              </a:tr>
              <a:tr h="413518">
                <a:tc>
                  <a:txBody>
                    <a:bodyPr/>
                    <a:lstStyle/>
                    <a:p>
                      <a:r>
                        <a:rPr lang="es-ES" sz="1600" dirty="0">
                          <a:solidFill>
                            <a:srgbClr val="19142F"/>
                          </a:solidFill>
                          <a:latin typeface="Arial" panose="020B0604020202020204" pitchFamily="34" charset="0"/>
                          <a:cs typeface="Arial" panose="020B0604020202020204" pitchFamily="34" charset="0"/>
                        </a:rPr>
                        <a:t>Determinación y reevaluación de requerimiento calórico</a:t>
                      </a:r>
                    </a:p>
                  </a:txBody>
                  <a:tcPr marL="121920" marR="121920" anchor="ctr"/>
                </a:tc>
                <a:tc>
                  <a:txBody>
                    <a:bodyPr/>
                    <a:lstStyle/>
                    <a:p>
                      <a:r>
                        <a:rPr lang="es-ES" sz="1600" dirty="0">
                          <a:solidFill>
                            <a:srgbClr val="19142F"/>
                          </a:solidFill>
                          <a:latin typeface="Arial" panose="020B0604020202020204" pitchFamily="34" charset="0"/>
                          <a:cs typeface="Arial" panose="020B0604020202020204" pitchFamily="34" charset="0"/>
                        </a:rPr>
                        <a:t>Terapia nutricional estandarizada</a:t>
                      </a:r>
                    </a:p>
                  </a:txBody>
                  <a:tcPr marL="121920" marR="121920" anchor="ctr"/>
                </a:tc>
                <a:extLst>
                  <a:ext uri="{0D108BD9-81ED-4DB2-BD59-A6C34878D82A}">
                    <a16:rowId xmlns:a16="http://schemas.microsoft.com/office/drawing/2014/main" val="10004"/>
                  </a:ext>
                </a:extLst>
              </a:tr>
              <a:tr h="413518">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sz="1600" dirty="0">
                          <a:solidFill>
                            <a:srgbClr val="19142F"/>
                          </a:solidFill>
                          <a:latin typeface="Arial" panose="020B0604020202020204" pitchFamily="34" charset="0"/>
                          <a:cs typeface="Arial" panose="020B0604020202020204" pitchFamily="34" charset="0"/>
                        </a:rPr>
                        <a:t>Determinación de requerimiento protéico</a:t>
                      </a:r>
                    </a:p>
                  </a:txBody>
                  <a:tcPr marL="121920" marR="121920" anchor="ctr"/>
                </a:tc>
                <a:tc>
                  <a:txBody>
                    <a:bodyPr/>
                    <a:lstStyle/>
                    <a:p>
                      <a:r>
                        <a:rPr lang="es-ES" sz="1600" dirty="0">
                          <a:solidFill>
                            <a:srgbClr val="19142F"/>
                          </a:solidFill>
                          <a:latin typeface="Arial" panose="020B0604020202020204" pitchFamily="34" charset="0"/>
                          <a:cs typeface="Arial" panose="020B0604020202020204" pitchFamily="34" charset="0"/>
                        </a:rPr>
                        <a:t>Cubrimiento de proteínas según guías</a:t>
                      </a:r>
                    </a:p>
                  </a:txBody>
                  <a:tcPr marL="121920" marR="121920" anchor="ctr"/>
                </a:tc>
                <a:extLst>
                  <a:ext uri="{0D108BD9-81ED-4DB2-BD59-A6C34878D82A}">
                    <a16:rowId xmlns:a16="http://schemas.microsoft.com/office/drawing/2014/main" val="10005"/>
                  </a:ext>
                </a:extLst>
              </a:tr>
              <a:tr h="587632">
                <a:tc>
                  <a:txBody>
                    <a:bodyPr/>
                    <a:lstStyle/>
                    <a:p>
                      <a:r>
                        <a:rPr lang="es-ES" sz="1600" dirty="0">
                          <a:solidFill>
                            <a:srgbClr val="19142F"/>
                          </a:solidFill>
                          <a:latin typeface="Arial" panose="020B0604020202020204" pitchFamily="34" charset="0"/>
                          <a:cs typeface="Arial" panose="020B0604020202020204" pitchFamily="34" charset="0"/>
                        </a:rPr>
                        <a:t>Presencia de síndrome de realimentación</a:t>
                      </a:r>
                    </a:p>
                  </a:txBody>
                  <a:tcPr marL="121920" marR="121920" anchor="ctr"/>
                </a:tc>
                <a:tc>
                  <a:txBody>
                    <a:bodyPr/>
                    <a:lstStyle/>
                    <a:p>
                      <a:r>
                        <a:rPr lang="es-ES" sz="1600" dirty="0">
                          <a:solidFill>
                            <a:srgbClr val="19142F"/>
                          </a:solidFill>
                          <a:latin typeface="Arial" panose="020B0604020202020204" pitchFamily="34" charset="0"/>
                          <a:cs typeface="Arial" panose="020B0604020202020204" pitchFamily="34" charset="0"/>
                        </a:rPr>
                        <a:t>Laboratorios antes de iniciar la TN con su debida corrección en caso de ser necesario</a:t>
                      </a:r>
                    </a:p>
                  </a:txBody>
                  <a:tcPr marL="121920" marR="121920" anchor="ctr"/>
                </a:tc>
                <a:extLst>
                  <a:ext uri="{0D108BD9-81ED-4DB2-BD59-A6C34878D82A}">
                    <a16:rowId xmlns:a16="http://schemas.microsoft.com/office/drawing/2014/main" val="10006"/>
                  </a:ext>
                </a:extLst>
              </a:tr>
              <a:tr h="574969">
                <a:tc>
                  <a:txBody>
                    <a:bodyPr/>
                    <a:lstStyle/>
                    <a:p>
                      <a:r>
                        <a:rPr lang="es-ES" sz="1600" dirty="0">
                          <a:solidFill>
                            <a:srgbClr val="19142F"/>
                          </a:solidFill>
                          <a:latin typeface="Arial" panose="020B0604020202020204" pitchFamily="34" charset="0"/>
                          <a:cs typeface="Arial" panose="020B0604020202020204" pitchFamily="34" charset="0"/>
                        </a:rPr>
                        <a:t>Prevención de aspiración </a:t>
                      </a:r>
                    </a:p>
                    <a:p>
                      <a:r>
                        <a:rPr lang="es-ES" sz="1600" dirty="0">
                          <a:solidFill>
                            <a:srgbClr val="19142F"/>
                          </a:solidFill>
                          <a:latin typeface="Arial" panose="020B0604020202020204" pitchFamily="34" charset="0"/>
                          <a:cs typeface="Arial" panose="020B0604020202020204" pitchFamily="34" charset="0"/>
                        </a:rPr>
                        <a:t>Cabecera a 30º - 45º</a:t>
                      </a:r>
                    </a:p>
                  </a:txBody>
                  <a:tcPr marL="121920" marR="121920" anchor="ctr"/>
                </a:tc>
                <a:tc>
                  <a:txBody>
                    <a:bodyPr/>
                    <a:lstStyle/>
                    <a:p>
                      <a:r>
                        <a:rPr lang="es-ES" sz="1600" dirty="0">
                          <a:solidFill>
                            <a:srgbClr val="19142F"/>
                          </a:solidFill>
                          <a:latin typeface="Arial" panose="020B0604020202020204" pitchFamily="34" charset="0"/>
                          <a:cs typeface="Arial" panose="020B0604020202020204" pitchFamily="34" charset="0"/>
                        </a:rPr>
                        <a:t>Prevención de </a:t>
                      </a:r>
                      <a:r>
                        <a:rPr lang="es-ES" sz="1600" dirty="0" err="1">
                          <a:solidFill>
                            <a:srgbClr val="19142F"/>
                          </a:solidFill>
                          <a:latin typeface="Arial" panose="020B0604020202020204" pitchFamily="34" charset="0"/>
                          <a:cs typeface="Arial" panose="020B0604020202020204" pitchFamily="34" charset="0"/>
                        </a:rPr>
                        <a:t>broncoaspiración</a:t>
                      </a:r>
                      <a:r>
                        <a:rPr lang="es-ES" sz="1600" dirty="0">
                          <a:solidFill>
                            <a:srgbClr val="19142F"/>
                          </a:solidFill>
                          <a:latin typeface="Arial" panose="020B0604020202020204" pitchFamily="34" charset="0"/>
                          <a:cs typeface="Arial" panose="020B0604020202020204" pitchFamily="34" charset="0"/>
                        </a:rPr>
                        <a:t> durante la nutrición</a:t>
                      </a:r>
                      <a:r>
                        <a:rPr lang="es-ES" sz="1600" baseline="0" dirty="0">
                          <a:solidFill>
                            <a:srgbClr val="19142F"/>
                          </a:solidFill>
                          <a:latin typeface="Arial" panose="020B0604020202020204" pitchFamily="34" charset="0"/>
                          <a:cs typeface="Arial" panose="020B0604020202020204" pitchFamily="34" charset="0"/>
                        </a:rPr>
                        <a:t> enteral</a:t>
                      </a:r>
                    </a:p>
                  </a:txBody>
                  <a:tcPr marL="121920" marR="121920" anchor="ctr"/>
                </a:tc>
                <a:extLst>
                  <a:ext uri="{0D108BD9-81ED-4DB2-BD59-A6C34878D82A}">
                    <a16:rowId xmlns:a16="http://schemas.microsoft.com/office/drawing/2014/main" val="10007"/>
                  </a:ext>
                </a:extLst>
              </a:tr>
              <a:tr h="574969">
                <a:tc>
                  <a:txBody>
                    <a:bodyPr/>
                    <a:lstStyle/>
                    <a:p>
                      <a:r>
                        <a:rPr lang="es-ES" sz="1600" dirty="0">
                          <a:solidFill>
                            <a:srgbClr val="19142F"/>
                          </a:solidFill>
                          <a:latin typeface="Arial" panose="020B0604020202020204" pitchFamily="34" charset="0"/>
                          <a:cs typeface="Arial" panose="020B0604020202020204" pitchFamily="34" charset="0"/>
                        </a:rPr>
                        <a:t>Consideración de acceso permanente percutáneo si se requiere</a:t>
                      </a:r>
                    </a:p>
                  </a:txBody>
                  <a:tcPr marL="121920" marR="121920" anchor="ctr"/>
                </a:tc>
                <a:tc>
                  <a:txBody>
                    <a:bodyPr/>
                    <a:lstStyle/>
                    <a:p>
                      <a:r>
                        <a:rPr lang="es-ES" sz="1600" baseline="0" dirty="0">
                          <a:solidFill>
                            <a:srgbClr val="19142F"/>
                          </a:solidFill>
                          <a:latin typeface="Arial" panose="020B0604020202020204" pitchFamily="34" charset="0"/>
                          <a:cs typeface="Arial" panose="020B0604020202020204" pitchFamily="34" charset="0"/>
                        </a:rPr>
                        <a:t>Mejorar la eficiencia de la alimentación</a:t>
                      </a:r>
                    </a:p>
                  </a:txBody>
                  <a:tcPr marL="121920" marR="121920" anchor="ctr"/>
                </a:tc>
                <a:extLst>
                  <a:ext uri="{0D108BD9-81ED-4DB2-BD59-A6C34878D82A}">
                    <a16:rowId xmlns:a16="http://schemas.microsoft.com/office/drawing/2014/main" val="10008"/>
                  </a:ext>
                </a:extLst>
              </a:tr>
              <a:tr h="413518">
                <a:tc>
                  <a:txBody>
                    <a:bodyPr/>
                    <a:lstStyle/>
                    <a:p>
                      <a:r>
                        <a:rPr lang="es-ES" sz="1600" dirty="0">
                          <a:solidFill>
                            <a:srgbClr val="19142F"/>
                          </a:solidFill>
                          <a:latin typeface="Arial" panose="020B0604020202020204" pitchFamily="34" charset="0"/>
                          <a:cs typeface="Arial" panose="020B0604020202020204" pitchFamily="34" charset="0"/>
                        </a:rPr>
                        <a:t>Cubrimiento de requerimientos nutricionales</a:t>
                      </a:r>
                    </a:p>
                  </a:txBody>
                  <a:tcPr marL="121920" marR="121920" anchor="ctr"/>
                </a:tc>
                <a:tc>
                  <a:txBody>
                    <a:bodyPr/>
                    <a:lstStyle/>
                    <a:p>
                      <a:r>
                        <a:rPr lang="es-ES" sz="1600" baseline="0" dirty="0">
                          <a:solidFill>
                            <a:srgbClr val="19142F"/>
                          </a:solidFill>
                          <a:latin typeface="Arial" panose="020B0604020202020204" pitchFamily="34" charset="0"/>
                          <a:cs typeface="Arial" panose="020B0604020202020204" pitchFamily="34" charset="0"/>
                        </a:rPr>
                        <a:t>Evitar malnutrición</a:t>
                      </a:r>
                    </a:p>
                  </a:txBody>
                  <a:tcPr marL="121920" marR="121920" anchor="ctr"/>
                </a:tc>
                <a:extLst>
                  <a:ext uri="{0D108BD9-81ED-4DB2-BD59-A6C34878D82A}">
                    <a16:rowId xmlns:a16="http://schemas.microsoft.com/office/drawing/2014/main" val="10009"/>
                  </a:ext>
                </a:extLst>
              </a:tr>
            </a:tbl>
          </a:graphicData>
        </a:graphic>
      </p:graphicFrame>
      <p:sp>
        <p:nvSpPr>
          <p:cNvPr id="7" name="CuadroTexto 6"/>
          <p:cNvSpPr txBox="1"/>
          <p:nvPr/>
        </p:nvSpPr>
        <p:spPr>
          <a:xfrm>
            <a:off x="340958" y="6195099"/>
            <a:ext cx="1417376" cy="246221"/>
          </a:xfrm>
          <a:prstGeom prst="rect">
            <a:avLst/>
          </a:prstGeom>
          <a:noFill/>
        </p:spPr>
        <p:txBody>
          <a:bodyPr wrap="none" rtlCol="0">
            <a:spAutoFit/>
          </a:bodyPr>
          <a:lstStyle/>
          <a:p>
            <a:r>
              <a:rPr lang="es-ES" sz="1000" dirty="0">
                <a:solidFill>
                  <a:srgbClr val="A19FAB"/>
                </a:solidFill>
                <a:latin typeface="Arial" panose="020B0604020202020204" pitchFamily="34" charset="0"/>
                <a:cs typeface="Arial" panose="020B0604020202020204" pitchFamily="34" charset="0"/>
              </a:rPr>
              <a:t>Berger </a:t>
            </a:r>
            <a:r>
              <a:rPr lang="es-ES" sz="1000" dirty="0" err="1">
                <a:solidFill>
                  <a:srgbClr val="A19FAB"/>
                </a:solidFill>
                <a:latin typeface="Arial" panose="020B0604020202020204" pitchFamily="34" charset="0"/>
                <a:cs typeface="Arial" panose="020B0604020202020204" pitchFamily="34" charset="0"/>
              </a:rPr>
              <a:t>et.al</a:t>
            </a:r>
            <a:r>
              <a:rPr lang="es-ES" sz="1000" dirty="0">
                <a:solidFill>
                  <a:srgbClr val="A19FAB"/>
                </a:solidFill>
                <a:latin typeface="Arial" panose="020B0604020202020204" pitchFamily="34" charset="0"/>
                <a:cs typeface="Arial" panose="020B0604020202020204" pitchFamily="34" charset="0"/>
              </a:rPr>
              <a:t> CN, 2018</a:t>
            </a:r>
          </a:p>
        </p:txBody>
      </p:sp>
    </p:spTree>
    <p:extLst>
      <p:ext uri="{BB962C8B-B14F-4D97-AF65-F5344CB8AC3E}">
        <p14:creationId xmlns:p14="http://schemas.microsoft.com/office/powerpoint/2010/main" val="302391442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740665" y="686605"/>
            <a:ext cx="8710669" cy="568559"/>
          </a:xfrm>
        </p:spPr>
        <p:txBody>
          <a:bodyPr>
            <a:noAutofit/>
          </a:bodyPr>
          <a:lstStyle/>
          <a:p>
            <a:pPr algn="ctr"/>
            <a:r>
              <a:rPr lang="es-ES" sz="3200" b="1" dirty="0">
                <a:solidFill>
                  <a:srgbClr val="1D1732"/>
                </a:solidFill>
                <a:latin typeface="Arial"/>
                <a:cs typeface="Arial"/>
              </a:rPr>
              <a:t>Elaboración de indicadores de calidad </a:t>
            </a:r>
            <a:br>
              <a:rPr lang="es-ES" sz="3200" dirty="0">
                <a:solidFill>
                  <a:srgbClr val="1D1732"/>
                </a:solidFill>
                <a:latin typeface="Arial"/>
                <a:cs typeface="Arial"/>
              </a:rPr>
            </a:br>
            <a:endParaRPr lang="es-ES" sz="3200" dirty="0">
              <a:solidFill>
                <a:srgbClr val="1D1732"/>
              </a:solidFill>
              <a:latin typeface="Arial"/>
              <a:cs typeface="Arial"/>
            </a:endParaRPr>
          </a:p>
        </p:txBody>
      </p:sp>
      <p:graphicFrame>
        <p:nvGraphicFramePr>
          <p:cNvPr id="7" name="Diagrama 6"/>
          <p:cNvGraphicFramePr/>
          <p:nvPr>
            <p:extLst>
              <p:ext uri="{D42A27DB-BD31-4B8C-83A1-F6EECF244321}">
                <p14:modId xmlns:p14="http://schemas.microsoft.com/office/powerpoint/2010/main" val="1914778817"/>
              </p:ext>
            </p:extLst>
          </p:nvPr>
        </p:nvGraphicFramePr>
        <p:xfrm>
          <a:off x="842388" y="1249130"/>
          <a:ext cx="10507224" cy="511301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CuadroTexto 7"/>
          <p:cNvSpPr txBox="1"/>
          <p:nvPr/>
        </p:nvSpPr>
        <p:spPr>
          <a:xfrm>
            <a:off x="842388" y="5962030"/>
            <a:ext cx="2286953" cy="400110"/>
          </a:xfrm>
          <a:prstGeom prst="rect">
            <a:avLst/>
          </a:prstGeom>
          <a:noFill/>
        </p:spPr>
        <p:txBody>
          <a:bodyPr wrap="square" rtlCol="0">
            <a:spAutoFit/>
          </a:bodyPr>
          <a:lstStyle/>
          <a:p>
            <a:r>
              <a:rPr lang="fr-FR" sz="1000" dirty="0">
                <a:solidFill>
                  <a:srgbClr val="A19FAB"/>
                </a:solidFill>
                <a:latin typeface="Arial" panose="020B0604020202020204" pitchFamily="34" charset="0"/>
                <a:cs typeface="Arial" panose="020B0604020202020204" pitchFamily="34" charset="0"/>
              </a:rPr>
              <a:t>Vincent et al, 1998. </a:t>
            </a:r>
          </a:p>
          <a:p>
            <a:endParaRPr lang="es-ES" sz="1000" dirty="0">
              <a:solidFill>
                <a:srgbClr val="A19FAB"/>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30185156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n 6"/>
          <p:cNvPicPr>
            <a:picLocks noChangeAspect="1"/>
          </p:cNvPicPr>
          <p:nvPr/>
        </p:nvPicPr>
        <p:blipFill rotWithShape="1">
          <a:blip r:embed="rId3"/>
          <a:srcRect l="45910"/>
          <a:stretch/>
        </p:blipFill>
        <p:spPr>
          <a:xfrm>
            <a:off x="6572251" y="1172640"/>
            <a:ext cx="4864100" cy="5058297"/>
          </a:xfrm>
          <a:prstGeom prst="rect">
            <a:avLst/>
          </a:prstGeom>
        </p:spPr>
      </p:pic>
      <p:sp>
        <p:nvSpPr>
          <p:cNvPr id="129026" name="Rectangle 2"/>
          <p:cNvSpPr>
            <a:spLocks noChangeArrowheads="1"/>
          </p:cNvSpPr>
          <p:nvPr/>
        </p:nvSpPr>
        <p:spPr bwMode="auto">
          <a:xfrm>
            <a:off x="884532" y="703398"/>
            <a:ext cx="4713150" cy="16927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tabLst>
                <a:tab pos="571500" algn="l"/>
                <a:tab pos="2628900" algn="l"/>
              </a:tabLst>
              <a:defRPr/>
            </a:pPr>
            <a:endParaRPr lang="pt-BR" sz="3600" b="1" dirty="0">
              <a:solidFill>
                <a:srgbClr val="10253F"/>
              </a:solidFill>
              <a:latin typeface="Arial" charset="0"/>
            </a:endParaRPr>
          </a:p>
          <a:p>
            <a:pPr eaLnBrk="0" hangingPunct="0">
              <a:tabLst>
                <a:tab pos="571500" algn="l"/>
                <a:tab pos="2628900" algn="l"/>
              </a:tabLst>
              <a:defRPr/>
            </a:pPr>
            <a:r>
              <a:rPr lang="pt-BR" sz="3200" b="1" dirty="0">
                <a:solidFill>
                  <a:srgbClr val="10253F"/>
                </a:solidFill>
                <a:latin typeface="Arial" charset="0"/>
                <a:cs typeface="Times New Roman" charset="0"/>
              </a:rPr>
              <a:t> Indicadores de </a:t>
            </a:r>
            <a:r>
              <a:rPr lang="pt-BR" sz="3200" b="1" dirty="0" err="1">
                <a:solidFill>
                  <a:srgbClr val="10253F"/>
                </a:solidFill>
                <a:latin typeface="Arial" charset="0"/>
                <a:cs typeface="Times New Roman" charset="0"/>
              </a:rPr>
              <a:t>calidad</a:t>
            </a:r>
            <a:endParaRPr lang="pt-BR" sz="3200" b="1" dirty="0">
              <a:solidFill>
                <a:srgbClr val="10253F"/>
              </a:solidFill>
              <a:latin typeface="Arial" charset="0"/>
            </a:endParaRPr>
          </a:p>
          <a:p>
            <a:pPr eaLnBrk="0" hangingPunct="0">
              <a:tabLst>
                <a:tab pos="571500" algn="l"/>
                <a:tab pos="2628900" algn="l"/>
              </a:tabLst>
              <a:defRPr/>
            </a:pPr>
            <a:endParaRPr lang="pt-BR" sz="3600" b="1" dirty="0">
              <a:solidFill>
                <a:srgbClr val="10253F"/>
              </a:solidFill>
              <a:latin typeface="Arial" charset="0"/>
            </a:endParaRPr>
          </a:p>
        </p:txBody>
      </p:sp>
      <p:sp>
        <p:nvSpPr>
          <p:cNvPr id="129033" name="Rectangle 9"/>
          <p:cNvSpPr>
            <a:spLocks noChangeArrowheads="1"/>
          </p:cNvSpPr>
          <p:nvPr/>
        </p:nvSpPr>
        <p:spPr bwMode="auto">
          <a:xfrm>
            <a:off x="1101188" y="5830827"/>
            <a:ext cx="1731564"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tabLst>
                <a:tab pos="571500" algn="l"/>
                <a:tab pos="2628900" algn="l"/>
              </a:tabLst>
              <a:defRPr/>
            </a:pPr>
            <a:r>
              <a:rPr lang="es-ES_tradnl" sz="1000" dirty="0">
                <a:solidFill>
                  <a:srgbClr val="A19FAB"/>
                </a:solidFill>
                <a:latin typeface="Arial" panose="020B0604020202020204" pitchFamily="34" charset="0"/>
                <a:cs typeface="Arial" panose="020B0604020202020204" pitchFamily="34" charset="0"/>
              </a:rPr>
              <a:t>Adaptado de </a:t>
            </a:r>
            <a:r>
              <a:rPr lang="es-ES_tradnl" sz="1000" dirty="0" err="1">
                <a:solidFill>
                  <a:srgbClr val="A19FAB"/>
                </a:solidFill>
                <a:latin typeface="Arial" panose="020B0604020202020204" pitchFamily="34" charset="0"/>
                <a:cs typeface="Arial" panose="020B0604020202020204" pitchFamily="34" charset="0"/>
              </a:rPr>
              <a:t>Hanlon</a:t>
            </a:r>
            <a:r>
              <a:rPr lang="es-ES_tradnl" sz="1000" dirty="0">
                <a:solidFill>
                  <a:srgbClr val="A19FAB"/>
                </a:solidFill>
                <a:latin typeface="Arial" panose="020B0604020202020204" pitchFamily="34" charset="0"/>
                <a:cs typeface="Arial" panose="020B0604020202020204" pitchFamily="34" charset="0"/>
              </a:rPr>
              <a:t>, 1992 </a:t>
            </a:r>
            <a:br>
              <a:rPr lang="es-ES_tradnl" sz="1000" dirty="0">
                <a:solidFill>
                  <a:srgbClr val="A19FAB"/>
                </a:solidFill>
                <a:latin typeface="Arial" panose="020B0604020202020204" pitchFamily="34" charset="0"/>
                <a:cs typeface="Arial" panose="020B0604020202020204" pitchFamily="34" charset="0"/>
              </a:rPr>
            </a:br>
            <a:endParaRPr lang="es-ES_tradnl" sz="1000" dirty="0">
              <a:solidFill>
                <a:srgbClr val="A19FAB"/>
              </a:solidFill>
              <a:latin typeface="Arial" panose="020B0604020202020204" pitchFamily="34" charset="0"/>
              <a:cs typeface="Arial" panose="020B0604020202020204" pitchFamily="34" charset="0"/>
            </a:endParaRPr>
          </a:p>
        </p:txBody>
      </p:sp>
      <p:sp>
        <p:nvSpPr>
          <p:cNvPr id="2" name="CuadroTexto 1"/>
          <p:cNvSpPr txBox="1"/>
          <p:nvPr/>
        </p:nvSpPr>
        <p:spPr>
          <a:xfrm>
            <a:off x="1430813" y="2023444"/>
            <a:ext cx="4654153" cy="3356688"/>
          </a:xfrm>
          <a:prstGeom prst="rect">
            <a:avLst/>
          </a:prstGeom>
          <a:noFill/>
        </p:spPr>
        <p:txBody>
          <a:bodyPr wrap="square" rtlCol="0">
            <a:spAutoFit/>
          </a:bodyPr>
          <a:lstStyle/>
          <a:p>
            <a:pPr marL="342900" lvl="0" indent="-342900" defTabSz="914400" fontAlgn="base">
              <a:lnSpc>
                <a:spcPct val="150000"/>
              </a:lnSpc>
              <a:spcBef>
                <a:spcPct val="0"/>
              </a:spcBef>
              <a:spcAft>
                <a:spcPct val="0"/>
              </a:spcAft>
              <a:buFont typeface="Arial" panose="020B0604020202020204" pitchFamily="34" charset="0"/>
              <a:buChar char="•"/>
            </a:pPr>
            <a:r>
              <a:rPr lang="pt-BR" sz="2400" dirty="0">
                <a:solidFill>
                  <a:srgbClr val="19142F"/>
                </a:solidFill>
                <a:latin typeface="Arial" panose="020B0604020202020204" pitchFamily="34" charset="0"/>
                <a:ea typeface="ＭＳ Ｐゴシック" charset="0"/>
                <a:cs typeface="Arial" panose="020B0604020202020204" pitchFamily="34" charset="0"/>
              </a:rPr>
              <a:t>Indicación</a:t>
            </a:r>
          </a:p>
          <a:p>
            <a:pPr marL="342900" lvl="0" indent="-342900" defTabSz="914400" eaLnBrk="0" fontAlgn="base" hangingPunct="0">
              <a:lnSpc>
                <a:spcPct val="150000"/>
              </a:lnSpc>
              <a:spcBef>
                <a:spcPct val="0"/>
              </a:spcBef>
              <a:spcAft>
                <a:spcPct val="0"/>
              </a:spcAft>
              <a:buFont typeface="Arial" panose="020B0604020202020204" pitchFamily="34" charset="0"/>
              <a:buChar char="•"/>
            </a:pPr>
            <a:r>
              <a:rPr lang="pt-BR" sz="2400" dirty="0">
                <a:solidFill>
                  <a:srgbClr val="19142F"/>
                </a:solidFill>
                <a:latin typeface="Arial" panose="020B0604020202020204" pitchFamily="34" charset="0"/>
                <a:ea typeface="ＭＳ Ｐゴシック" charset="0"/>
                <a:cs typeface="Arial" panose="020B0604020202020204" pitchFamily="34" charset="0"/>
              </a:rPr>
              <a:t>Eficacia</a:t>
            </a:r>
          </a:p>
          <a:p>
            <a:pPr marL="342900" lvl="0" indent="-342900" defTabSz="914400" eaLnBrk="0" fontAlgn="base" hangingPunct="0">
              <a:lnSpc>
                <a:spcPct val="150000"/>
              </a:lnSpc>
              <a:spcBef>
                <a:spcPct val="0"/>
              </a:spcBef>
              <a:spcAft>
                <a:spcPct val="0"/>
              </a:spcAft>
              <a:buFont typeface="Arial" panose="020B0604020202020204" pitchFamily="34" charset="0"/>
              <a:buChar char="•"/>
            </a:pPr>
            <a:r>
              <a:rPr lang="pt-BR" sz="2400" dirty="0">
                <a:solidFill>
                  <a:srgbClr val="19142F"/>
                </a:solidFill>
                <a:latin typeface="Arial" panose="020B0604020202020204" pitchFamily="34" charset="0"/>
                <a:ea typeface="ＭＳ Ｐゴシック" charset="0"/>
                <a:cs typeface="Arial" panose="020B0604020202020204" pitchFamily="34" charset="0"/>
              </a:rPr>
              <a:t>Efectividad</a:t>
            </a:r>
          </a:p>
          <a:p>
            <a:pPr marL="342900" lvl="0" indent="-342900" defTabSz="914400" eaLnBrk="0" fontAlgn="base" hangingPunct="0">
              <a:lnSpc>
                <a:spcPct val="150000"/>
              </a:lnSpc>
              <a:spcBef>
                <a:spcPct val="0"/>
              </a:spcBef>
              <a:spcAft>
                <a:spcPct val="0"/>
              </a:spcAft>
              <a:buFont typeface="Arial" panose="020B0604020202020204" pitchFamily="34" charset="0"/>
              <a:buChar char="•"/>
            </a:pPr>
            <a:r>
              <a:rPr lang="pt-BR" sz="2400" dirty="0">
                <a:solidFill>
                  <a:srgbClr val="19142F"/>
                </a:solidFill>
                <a:latin typeface="Arial" panose="020B0604020202020204" pitchFamily="34" charset="0"/>
                <a:ea typeface="ＭＳ Ｐゴシック" charset="0"/>
                <a:cs typeface="Arial" panose="020B0604020202020204" pitchFamily="34" charset="0"/>
              </a:rPr>
              <a:t>Seguridad</a:t>
            </a:r>
          </a:p>
          <a:p>
            <a:pPr marL="342900" lvl="0" indent="-342900" defTabSz="914400" eaLnBrk="0" fontAlgn="base" hangingPunct="0">
              <a:lnSpc>
                <a:spcPct val="150000"/>
              </a:lnSpc>
              <a:spcBef>
                <a:spcPct val="0"/>
              </a:spcBef>
              <a:spcAft>
                <a:spcPct val="0"/>
              </a:spcAft>
              <a:buFont typeface="Arial" panose="020B0604020202020204" pitchFamily="34" charset="0"/>
              <a:buChar char="•"/>
            </a:pPr>
            <a:r>
              <a:rPr lang="pt-BR" sz="2400" dirty="0">
                <a:solidFill>
                  <a:srgbClr val="19142F"/>
                </a:solidFill>
                <a:latin typeface="Arial" panose="020B0604020202020204" pitchFamily="34" charset="0"/>
                <a:ea typeface="ＭＳ Ｐゴシック" charset="0"/>
                <a:cs typeface="Arial" panose="020B0604020202020204" pitchFamily="34" charset="0"/>
              </a:rPr>
              <a:t>Continuidad</a:t>
            </a:r>
          </a:p>
          <a:p>
            <a:pPr marL="342900" lvl="0" indent="-342900" defTabSz="914400" eaLnBrk="0" fontAlgn="base" hangingPunct="0">
              <a:lnSpc>
                <a:spcPct val="150000"/>
              </a:lnSpc>
              <a:spcBef>
                <a:spcPct val="0"/>
              </a:spcBef>
              <a:spcAft>
                <a:spcPct val="0"/>
              </a:spcAft>
              <a:buFont typeface="Arial" panose="020B0604020202020204" pitchFamily="34" charset="0"/>
              <a:buChar char="•"/>
            </a:pPr>
            <a:r>
              <a:rPr lang="pt-BR" sz="2400" dirty="0">
                <a:solidFill>
                  <a:srgbClr val="19142F"/>
                </a:solidFill>
                <a:latin typeface="Arial" panose="020B0604020202020204" pitchFamily="34" charset="0"/>
                <a:ea typeface="ＭＳ Ｐゴシック" charset="0"/>
                <a:cs typeface="Arial" panose="020B0604020202020204" pitchFamily="34" charset="0"/>
              </a:rPr>
              <a:t>Satisfacción </a:t>
            </a:r>
            <a:r>
              <a:rPr lang="pt-BR" sz="2400" dirty="0" err="1">
                <a:solidFill>
                  <a:srgbClr val="19142F"/>
                </a:solidFill>
                <a:latin typeface="Arial" panose="020B0604020202020204" pitchFamily="34" charset="0"/>
                <a:ea typeface="ＭＳ Ｐゴシック" charset="0"/>
                <a:cs typeface="Arial" panose="020B0604020202020204" pitchFamily="34" charset="0"/>
              </a:rPr>
              <a:t>del</a:t>
            </a:r>
            <a:r>
              <a:rPr lang="pt-BR" sz="2400" dirty="0">
                <a:solidFill>
                  <a:srgbClr val="19142F"/>
                </a:solidFill>
                <a:latin typeface="Arial" panose="020B0604020202020204" pitchFamily="34" charset="0"/>
                <a:ea typeface="ＭＳ Ｐゴシック" charset="0"/>
                <a:cs typeface="Arial" panose="020B0604020202020204" pitchFamily="34" charset="0"/>
              </a:rPr>
              <a:t> paciente</a:t>
            </a:r>
            <a:endParaRPr lang="es-CO" sz="2800" dirty="0">
              <a:solidFill>
                <a:srgbClr val="19142F"/>
              </a:solidFill>
            </a:endParaRPr>
          </a:p>
        </p:txBody>
      </p:sp>
    </p:spTree>
    <p:extLst>
      <p:ext uri="{BB962C8B-B14F-4D97-AF65-F5344CB8AC3E}">
        <p14:creationId xmlns:p14="http://schemas.microsoft.com/office/powerpoint/2010/main" val="177258656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712694" y="355769"/>
            <a:ext cx="10515600" cy="773783"/>
          </a:xfrm>
        </p:spPr>
        <p:txBody>
          <a:bodyPr>
            <a:normAutofit/>
          </a:bodyPr>
          <a:lstStyle/>
          <a:p>
            <a:pPr algn="ctr"/>
            <a:r>
              <a:rPr lang="es-ES" sz="3200" b="1" dirty="0">
                <a:solidFill>
                  <a:srgbClr val="1D1732"/>
                </a:solidFill>
                <a:latin typeface="Arial"/>
                <a:cs typeface="Arial"/>
              </a:rPr>
              <a:t>Ejemplos de indicadores de calidad</a:t>
            </a:r>
          </a:p>
        </p:txBody>
      </p:sp>
      <p:graphicFrame>
        <p:nvGraphicFramePr>
          <p:cNvPr id="3" name="Tabla 2">
            <a:extLst>
              <a:ext uri="{FF2B5EF4-FFF2-40B4-BE49-F238E27FC236}">
                <a16:creationId xmlns:a16="http://schemas.microsoft.com/office/drawing/2014/main" id="{C7944405-5B9C-4146-9E9F-0246CFCE44BC}"/>
              </a:ext>
            </a:extLst>
          </p:cNvPr>
          <p:cNvGraphicFramePr>
            <a:graphicFrameLocks noGrp="1"/>
          </p:cNvGraphicFramePr>
          <p:nvPr>
            <p:extLst>
              <p:ext uri="{D42A27DB-BD31-4B8C-83A1-F6EECF244321}">
                <p14:modId xmlns:p14="http://schemas.microsoft.com/office/powerpoint/2010/main" val="405727402"/>
              </p:ext>
            </p:extLst>
          </p:nvPr>
        </p:nvGraphicFramePr>
        <p:xfrm>
          <a:off x="415666" y="1522501"/>
          <a:ext cx="11274310" cy="4331066"/>
        </p:xfrm>
        <a:graphic>
          <a:graphicData uri="http://schemas.openxmlformats.org/drawingml/2006/table">
            <a:tbl>
              <a:tblPr firstRow="1" bandRow="1">
                <a:tableStyleId>{7E9639D4-E3E2-4D34-9284-5A2195B3D0D7}</a:tableStyleId>
              </a:tblPr>
              <a:tblGrid>
                <a:gridCol w="3288820">
                  <a:extLst>
                    <a:ext uri="{9D8B030D-6E8A-4147-A177-3AD203B41FA5}">
                      <a16:colId xmlns:a16="http://schemas.microsoft.com/office/drawing/2014/main" val="2333212490"/>
                    </a:ext>
                  </a:extLst>
                </a:gridCol>
                <a:gridCol w="2875606">
                  <a:extLst>
                    <a:ext uri="{9D8B030D-6E8A-4147-A177-3AD203B41FA5}">
                      <a16:colId xmlns:a16="http://schemas.microsoft.com/office/drawing/2014/main" val="2733980811"/>
                    </a:ext>
                  </a:extLst>
                </a:gridCol>
                <a:gridCol w="5109884">
                  <a:extLst>
                    <a:ext uri="{9D8B030D-6E8A-4147-A177-3AD203B41FA5}">
                      <a16:colId xmlns:a16="http://schemas.microsoft.com/office/drawing/2014/main" val="941714392"/>
                    </a:ext>
                  </a:extLst>
                </a:gridCol>
              </a:tblGrid>
              <a:tr h="536306">
                <a:tc>
                  <a:txBody>
                    <a:bodyPr/>
                    <a:lstStyle/>
                    <a:p>
                      <a:pPr algn="ctr"/>
                      <a:r>
                        <a:rPr lang="es-MX" sz="2400" dirty="0">
                          <a:latin typeface="Arial" panose="020B0604020202020204" pitchFamily="34" charset="0"/>
                          <a:cs typeface="Arial" panose="020B0604020202020204" pitchFamily="34" charset="0"/>
                        </a:rPr>
                        <a:t>  Problema</a:t>
                      </a:r>
                      <a:endParaRPr lang="es-CO" sz="2400" dirty="0">
                        <a:latin typeface="Arial" panose="020B0604020202020204" pitchFamily="34" charset="0"/>
                        <a:cs typeface="Arial" panose="020B0604020202020204" pitchFamily="34" charset="0"/>
                      </a:endParaRPr>
                    </a:p>
                  </a:txBody>
                  <a:tcPr marL="121920" marR="121920" anchor="ctr">
                    <a:solidFill>
                      <a:srgbClr val="1D1732"/>
                    </a:solidFill>
                  </a:tcPr>
                </a:tc>
                <a:tc>
                  <a:txBody>
                    <a:bodyPr/>
                    <a:lstStyle/>
                    <a:p>
                      <a:pPr algn="ctr"/>
                      <a:r>
                        <a:rPr lang="es-CO" sz="2400" dirty="0">
                          <a:latin typeface="Arial" panose="020B0604020202020204" pitchFamily="34" charset="0"/>
                          <a:cs typeface="Arial" panose="020B0604020202020204" pitchFamily="34" charset="0"/>
                        </a:rPr>
                        <a:t>Criterios</a:t>
                      </a:r>
                    </a:p>
                  </a:txBody>
                  <a:tcPr marL="121920" marR="121920" anchor="ctr">
                    <a:solidFill>
                      <a:srgbClr val="1D1732"/>
                    </a:solidFill>
                  </a:tcPr>
                </a:tc>
                <a:tc>
                  <a:txBody>
                    <a:bodyPr/>
                    <a:lstStyle/>
                    <a:p>
                      <a:pPr algn="ctr"/>
                      <a:r>
                        <a:rPr lang="es-CO" sz="2400" dirty="0">
                          <a:latin typeface="Arial" panose="020B0604020202020204" pitchFamily="34" charset="0"/>
                          <a:cs typeface="Arial" panose="020B0604020202020204" pitchFamily="34" charset="0"/>
                        </a:rPr>
                        <a:t>Indicadores</a:t>
                      </a:r>
                    </a:p>
                  </a:txBody>
                  <a:tcPr marL="121920" marR="121920" anchor="ctr">
                    <a:solidFill>
                      <a:srgbClr val="1D1732"/>
                    </a:solidFill>
                  </a:tcPr>
                </a:tc>
                <a:extLst>
                  <a:ext uri="{0D108BD9-81ED-4DB2-BD59-A6C34878D82A}">
                    <a16:rowId xmlns:a16="http://schemas.microsoft.com/office/drawing/2014/main" val="2673599454"/>
                  </a:ext>
                </a:extLst>
              </a:tr>
              <a:tr h="1239636">
                <a:tc>
                  <a:txBody>
                    <a:bodyPr/>
                    <a:lstStyle/>
                    <a:p>
                      <a:r>
                        <a:rPr lang="es-MX" sz="1650" dirty="0">
                          <a:solidFill>
                            <a:srgbClr val="1D1732"/>
                          </a:solidFill>
                          <a:latin typeface="Arial" panose="020B0604020202020204" pitchFamily="34" charset="0"/>
                          <a:cs typeface="Arial" panose="020B0604020202020204" pitchFamily="34" charset="0"/>
                        </a:rPr>
                        <a:t>“ Desnutrición real o potencial sin terapia nutricional” </a:t>
                      </a:r>
                      <a:endParaRPr lang="es-CO" sz="1650" dirty="0">
                        <a:solidFill>
                          <a:srgbClr val="1D1732"/>
                        </a:solidFill>
                        <a:latin typeface="Arial" panose="020B0604020202020204" pitchFamily="34" charset="0"/>
                        <a:cs typeface="Arial" panose="020B0604020202020204" pitchFamily="34" charset="0"/>
                      </a:endParaRPr>
                    </a:p>
                  </a:txBody>
                  <a:tcPr marL="121920" marR="121920"/>
                </a:tc>
                <a:tc>
                  <a:txBody>
                    <a:bodyPr/>
                    <a:lstStyle/>
                    <a:p>
                      <a:r>
                        <a:rPr lang="es-MX" sz="1650" dirty="0">
                          <a:solidFill>
                            <a:srgbClr val="1D1732"/>
                          </a:solidFill>
                          <a:latin typeface="Arial" panose="020B0604020202020204" pitchFamily="34" charset="0"/>
                          <a:cs typeface="Arial" panose="020B0604020202020204" pitchFamily="34" charset="0"/>
                        </a:rPr>
                        <a:t>Valoración nutricional a adecuada </a:t>
                      </a:r>
                      <a:endParaRPr lang="es-CO" sz="1650" dirty="0">
                        <a:solidFill>
                          <a:srgbClr val="1D1732"/>
                        </a:solidFill>
                        <a:latin typeface="Arial" panose="020B0604020202020204" pitchFamily="34" charset="0"/>
                        <a:cs typeface="Arial" panose="020B0604020202020204" pitchFamily="34" charset="0"/>
                      </a:endParaRPr>
                    </a:p>
                  </a:txBody>
                  <a:tcPr marL="121920" marR="121920"/>
                </a:tc>
                <a:tc>
                  <a:txBody>
                    <a:bodyPr/>
                    <a:lstStyle/>
                    <a:p>
                      <a:r>
                        <a:rPr lang="es-MX" sz="1650" dirty="0">
                          <a:solidFill>
                            <a:srgbClr val="1D1732"/>
                          </a:solidFill>
                          <a:latin typeface="Arial" panose="020B0604020202020204" pitchFamily="34" charset="0"/>
                          <a:cs typeface="Arial" panose="020B0604020202020204" pitchFamily="34" charset="0"/>
                        </a:rPr>
                        <a:t>N° de tamizaje nutricional en 24 horas / N° total de ingresos hospitalarios x 100.</a:t>
                      </a:r>
                    </a:p>
                    <a:p>
                      <a:r>
                        <a:rPr lang="es-ES_tradnl" sz="1650" dirty="0">
                          <a:solidFill>
                            <a:srgbClr val="1D1732"/>
                          </a:solidFill>
                          <a:latin typeface="Arial" panose="020B0604020202020204" pitchFamily="34" charset="0"/>
                          <a:cs typeface="Arial" panose="020B0604020202020204" pitchFamily="34" charset="0"/>
                        </a:rPr>
                        <a:t>Nº de pacientes valorados con tamizaje positivo X 100/# de pacientes con tamizaje positivo.</a:t>
                      </a:r>
                    </a:p>
                    <a:p>
                      <a:endParaRPr lang="es-CO" sz="1650" dirty="0">
                        <a:solidFill>
                          <a:srgbClr val="1D1732"/>
                        </a:solidFill>
                        <a:latin typeface="Arial" panose="020B0604020202020204" pitchFamily="34" charset="0"/>
                        <a:cs typeface="Arial" panose="020B0604020202020204" pitchFamily="34" charset="0"/>
                      </a:endParaRPr>
                    </a:p>
                  </a:txBody>
                  <a:tcPr marL="121920" marR="121920"/>
                </a:tc>
                <a:extLst>
                  <a:ext uri="{0D108BD9-81ED-4DB2-BD59-A6C34878D82A}">
                    <a16:rowId xmlns:a16="http://schemas.microsoft.com/office/drawing/2014/main" val="2836503611"/>
                  </a:ext>
                </a:extLst>
              </a:tr>
              <a:tr h="1050247">
                <a:tc>
                  <a:txBody>
                    <a:bodyPr/>
                    <a:lstStyle/>
                    <a:p>
                      <a:r>
                        <a:rPr lang="es-MX" sz="1650" dirty="0">
                          <a:solidFill>
                            <a:srgbClr val="1D1732"/>
                          </a:solidFill>
                          <a:latin typeface="Arial" panose="020B0604020202020204" pitchFamily="34" charset="0"/>
                          <a:cs typeface="Arial" panose="020B0604020202020204" pitchFamily="34" charset="0"/>
                        </a:rPr>
                        <a:t>“Utilización de la terapia nutricional sin indicación” </a:t>
                      </a:r>
                      <a:endParaRPr lang="es-CO" sz="1650" dirty="0">
                        <a:solidFill>
                          <a:srgbClr val="1D1732"/>
                        </a:solidFill>
                        <a:latin typeface="Arial" panose="020B0604020202020204" pitchFamily="34" charset="0"/>
                        <a:cs typeface="Arial" panose="020B0604020202020204" pitchFamily="34" charset="0"/>
                      </a:endParaRPr>
                    </a:p>
                  </a:txBody>
                  <a:tcPr marL="121920" marR="121920"/>
                </a:tc>
                <a:tc>
                  <a:txBody>
                    <a:bodyPr/>
                    <a:lstStyle/>
                    <a:p>
                      <a:r>
                        <a:rPr lang="es-MX" sz="1650" dirty="0">
                          <a:solidFill>
                            <a:srgbClr val="1D1732"/>
                          </a:solidFill>
                          <a:latin typeface="Arial" panose="020B0604020202020204" pitchFamily="34" charset="0"/>
                          <a:cs typeface="Arial" panose="020B0604020202020204" pitchFamily="34" charset="0"/>
                        </a:rPr>
                        <a:t>La NE se utiliza cuando está indicada</a:t>
                      </a:r>
                      <a:endParaRPr lang="es-CO" sz="1650" dirty="0">
                        <a:solidFill>
                          <a:srgbClr val="1D1732"/>
                        </a:solidFill>
                        <a:latin typeface="Arial" panose="020B0604020202020204" pitchFamily="34" charset="0"/>
                        <a:cs typeface="Arial" panose="020B0604020202020204" pitchFamily="34" charset="0"/>
                      </a:endParaRPr>
                    </a:p>
                  </a:txBody>
                  <a:tcPr marL="121920" marR="121920"/>
                </a:tc>
                <a:tc>
                  <a:txBody>
                    <a:bodyPr/>
                    <a:lstStyle/>
                    <a:p>
                      <a:r>
                        <a:rPr lang="es-MX" sz="1650" dirty="0">
                          <a:solidFill>
                            <a:srgbClr val="1D1732"/>
                          </a:solidFill>
                          <a:latin typeface="Arial" panose="020B0604020202020204" pitchFamily="34" charset="0"/>
                          <a:cs typeface="Arial" panose="020B0604020202020204" pitchFamily="34" charset="0"/>
                        </a:rPr>
                        <a:t>N° de pacientes con indicación y prescripción de NE / total de pacientes con indicación de NE.</a:t>
                      </a:r>
                    </a:p>
                    <a:p>
                      <a:r>
                        <a:rPr lang="es-MX" sz="1650" dirty="0">
                          <a:solidFill>
                            <a:srgbClr val="1D1732"/>
                          </a:solidFill>
                          <a:latin typeface="Arial" panose="020B0604020202020204" pitchFamily="34" charset="0"/>
                          <a:cs typeface="Arial" panose="020B0604020202020204" pitchFamily="34" charset="0"/>
                        </a:rPr>
                        <a:t>N° de pacientes con cubrimiento</a:t>
                      </a:r>
                      <a:r>
                        <a:rPr lang="es-MX" sz="1650" baseline="0" dirty="0">
                          <a:solidFill>
                            <a:srgbClr val="1D1732"/>
                          </a:solidFill>
                          <a:latin typeface="Arial" panose="020B0604020202020204" pitchFamily="34" charset="0"/>
                          <a:cs typeface="Arial" panose="020B0604020202020204" pitchFamily="34" charset="0"/>
                        </a:rPr>
                        <a:t> del 100%</a:t>
                      </a:r>
                      <a:r>
                        <a:rPr lang="es-MX" sz="1650" dirty="0">
                          <a:solidFill>
                            <a:srgbClr val="1D1732"/>
                          </a:solidFill>
                          <a:latin typeface="Arial" panose="020B0604020202020204" pitchFamily="34" charset="0"/>
                          <a:cs typeface="Arial" panose="020B0604020202020204" pitchFamily="34" charset="0"/>
                        </a:rPr>
                        <a:t> inferior a 3 días. </a:t>
                      </a:r>
                      <a:endParaRPr lang="es-CO" sz="1650" dirty="0">
                        <a:solidFill>
                          <a:srgbClr val="1D1732"/>
                        </a:solidFill>
                        <a:latin typeface="Arial" panose="020B0604020202020204" pitchFamily="34" charset="0"/>
                        <a:cs typeface="Arial" panose="020B0604020202020204" pitchFamily="34" charset="0"/>
                      </a:endParaRPr>
                    </a:p>
                  </a:txBody>
                  <a:tcPr marL="121920" marR="121920"/>
                </a:tc>
                <a:extLst>
                  <a:ext uri="{0D108BD9-81ED-4DB2-BD59-A6C34878D82A}">
                    <a16:rowId xmlns:a16="http://schemas.microsoft.com/office/drawing/2014/main" val="1443823113"/>
                  </a:ext>
                </a:extLst>
              </a:tr>
              <a:tr h="1239636">
                <a:tc>
                  <a:txBody>
                    <a:bodyPr/>
                    <a:lstStyle/>
                    <a:p>
                      <a:r>
                        <a:rPr lang="es-MX" sz="1650" dirty="0">
                          <a:solidFill>
                            <a:srgbClr val="1D1732"/>
                          </a:solidFill>
                          <a:latin typeface="Arial" panose="020B0604020202020204" pitchFamily="34" charset="0"/>
                          <a:cs typeface="Arial" panose="020B0604020202020204" pitchFamily="34" charset="0"/>
                        </a:rPr>
                        <a:t>“Terapia nutricional inadecuada” </a:t>
                      </a:r>
                      <a:endParaRPr lang="es-CO" sz="1650" dirty="0">
                        <a:solidFill>
                          <a:srgbClr val="1D1732"/>
                        </a:solidFill>
                        <a:latin typeface="Arial" panose="020B0604020202020204" pitchFamily="34" charset="0"/>
                        <a:cs typeface="Arial" panose="020B0604020202020204" pitchFamily="34" charset="0"/>
                      </a:endParaRPr>
                    </a:p>
                  </a:txBody>
                  <a:tcPr marL="121920" marR="121920"/>
                </a:tc>
                <a:tc>
                  <a:txBody>
                    <a:bodyPr/>
                    <a:lstStyle/>
                    <a:p>
                      <a:r>
                        <a:rPr lang="es-MX" sz="1650" dirty="0">
                          <a:solidFill>
                            <a:srgbClr val="1D1732"/>
                          </a:solidFill>
                          <a:latin typeface="Arial" panose="020B0604020202020204" pitchFamily="34" charset="0"/>
                          <a:cs typeface="Arial" panose="020B0604020202020204" pitchFamily="34" charset="0"/>
                        </a:rPr>
                        <a:t>Los pacientes reciben monitoria adecuada mientras están con NE</a:t>
                      </a:r>
                      <a:endParaRPr lang="es-CO" sz="1650" dirty="0">
                        <a:solidFill>
                          <a:srgbClr val="1D1732"/>
                        </a:solidFill>
                        <a:latin typeface="Arial" panose="020B0604020202020204" pitchFamily="34" charset="0"/>
                        <a:cs typeface="Arial" panose="020B0604020202020204" pitchFamily="34" charset="0"/>
                      </a:endParaRPr>
                    </a:p>
                  </a:txBody>
                  <a:tcPr marL="121920" marR="121920"/>
                </a:tc>
                <a:tc>
                  <a:txBody>
                    <a:bodyPr/>
                    <a:lstStyle/>
                    <a:p>
                      <a:r>
                        <a:rPr lang="es-MX" sz="1650" dirty="0">
                          <a:solidFill>
                            <a:srgbClr val="1D1732"/>
                          </a:solidFill>
                          <a:latin typeface="Arial" panose="020B0604020202020204" pitchFamily="34" charset="0"/>
                          <a:cs typeface="Arial" panose="020B0604020202020204" pitchFamily="34" charset="0"/>
                        </a:rPr>
                        <a:t>N° de pacientes con al menos una analítica estándar de control por semana/ total de pacientes con NE.</a:t>
                      </a:r>
                    </a:p>
                    <a:p>
                      <a:r>
                        <a:rPr lang="es-MX" sz="1650" dirty="0">
                          <a:solidFill>
                            <a:srgbClr val="1D1732"/>
                          </a:solidFill>
                          <a:latin typeface="Arial" panose="020B0604020202020204" pitchFamily="34" charset="0"/>
                          <a:cs typeface="Arial" panose="020B0604020202020204" pitchFamily="34" charset="0"/>
                        </a:rPr>
                        <a:t>N° de pacientes con al menos una evaluación nutricional inicial y final / total de pacientes con NE. </a:t>
                      </a:r>
                      <a:endParaRPr lang="es-CO" sz="1650" dirty="0">
                        <a:solidFill>
                          <a:srgbClr val="1D1732"/>
                        </a:solidFill>
                        <a:latin typeface="Arial" panose="020B0604020202020204" pitchFamily="34" charset="0"/>
                        <a:cs typeface="Arial" panose="020B0604020202020204" pitchFamily="34" charset="0"/>
                      </a:endParaRPr>
                    </a:p>
                  </a:txBody>
                  <a:tcPr marL="121920" marR="121920"/>
                </a:tc>
                <a:extLst>
                  <a:ext uri="{0D108BD9-81ED-4DB2-BD59-A6C34878D82A}">
                    <a16:rowId xmlns:a16="http://schemas.microsoft.com/office/drawing/2014/main" val="3161519396"/>
                  </a:ext>
                </a:extLst>
              </a:tr>
            </a:tbl>
          </a:graphicData>
        </a:graphic>
      </p:graphicFrame>
      <p:sp>
        <p:nvSpPr>
          <p:cNvPr id="7" name="CuadroTexto 6">
            <a:extLst>
              <a:ext uri="{FF2B5EF4-FFF2-40B4-BE49-F238E27FC236}">
                <a16:creationId xmlns:a16="http://schemas.microsoft.com/office/drawing/2014/main" id="{0721C823-A4AD-460A-B2BB-DF8622817C55}"/>
              </a:ext>
            </a:extLst>
          </p:cNvPr>
          <p:cNvSpPr txBox="1"/>
          <p:nvPr/>
        </p:nvSpPr>
        <p:spPr>
          <a:xfrm>
            <a:off x="505315" y="5979015"/>
            <a:ext cx="5190308" cy="246221"/>
          </a:xfrm>
          <a:prstGeom prst="rect">
            <a:avLst/>
          </a:prstGeom>
          <a:noFill/>
        </p:spPr>
        <p:txBody>
          <a:bodyPr wrap="square" rtlCol="0">
            <a:spAutoFit/>
          </a:bodyPr>
          <a:lstStyle/>
          <a:p>
            <a:r>
              <a:rPr lang="es-MX" sz="1000" dirty="0">
                <a:solidFill>
                  <a:srgbClr val="9F9EA9"/>
                </a:solidFill>
                <a:latin typeface="Arial" panose="020B0604020202020204" pitchFamily="34" charset="0"/>
                <a:cs typeface="Arial" panose="020B0604020202020204" pitchFamily="34" charset="0"/>
              </a:rPr>
              <a:t>Verotti et al, 2012; Waitzberg et al , 2011</a:t>
            </a:r>
            <a:endParaRPr lang="es-CO" sz="1000" dirty="0">
              <a:solidFill>
                <a:srgbClr val="9F9EA9"/>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74682647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591075" y="205918"/>
            <a:ext cx="10515600" cy="1041601"/>
          </a:xfrm>
        </p:spPr>
        <p:txBody>
          <a:bodyPr>
            <a:normAutofit/>
          </a:bodyPr>
          <a:lstStyle/>
          <a:p>
            <a:pPr algn="ctr"/>
            <a:r>
              <a:rPr lang="es-ES" sz="3200" b="1" dirty="0">
                <a:solidFill>
                  <a:srgbClr val="1D1732"/>
                </a:solidFill>
                <a:latin typeface="Arial"/>
                <a:cs typeface="Arial"/>
              </a:rPr>
              <a:t>Ejemplos de indicadores de calidad</a:t>
            </a:r>
          </a:p>
        </p:txBody>
      </p:sp>
      <p:graphicFrame>
        <p:nvGraphicFramePr>
          <p:cNvPr id="6" name="Tabla 5">
            <a:extLst>
              <a:ext uri="{FF2B5EF4-FFF2-40B4-BE49-F238E27FC236}">
                <a16:creationId xmlns:a16="http://schemas.microsoft.com/office/drawing/2014/main" id="{EBFD9BFE-C379-46D7-85CD-31BECA119BA0}"/>
              </a:ext>
            </a:extLst>
          </p:cNvPr>
          <p:cNvGraphicFramePr>
            <a:graphicFrameLocks noGrp="1"/>
          </p:cNvGraphicFramePr>
          <p:nvPr>
            <p:extLst>
              <p:ext uri="{D42A27DB-BD31-4B8C-83A1-F6EECF244321}">
                <p14:modId xmlns:p14="http://schemas.microsoft.com/office/powerpoint/2010/main" val="3260800495"/>
              </p:ext>
            </p:extLst>
          </p:nvPr>
        </p:nvGraphicFramePr>
        <p:xfrm>
          <a:off x="838200" y="1531478"/>
          <a:ext cx="10690413" cy="4156948"/>
        </p:xfrm>
        <a:graphic>
          <a:graphicData uri="http://schemas.openxmlformats.org/drawingml/2006/table">
            <a:tbl>
              <a:tblPr firstRow="1" bandRow="1">
                <a:tableStyleId>{7E9639D4-E3E2-4D34-9284-5A2195B3D0D7}</a:tableStyleId>
              </a:tblPr>
              <a:tblGrid>
                <a:gridCol w="2804243">
                  <a:extLst>
                    <a:ext uri="{9D8B030D-6E8A-4147-A177-3AD203B41FA5}">
                      <a16:colId xmlns:a16="http://schemas.microsoft.com/office/drawing/2014/main" val="2904221963"/>
                    </a:ext>
                  </a:extLst>
                </a:gridCol>
                <a:gridCol w="2805509">
                  <a:extLst>
                    <a:ext uri="{9D8B030D-6E8A-4147-A177-3AD203B41FA5}">
                      <a16:colId xmlns:a16="http://schemas.microsoft.com/office/drawing/2014/main" val="863826779"/>
                    </a:ext>
                  </a:extLst>
                </a:gridCol>
                <a:gridCol w="5080661">
                  <a:extLst>
                    <a:ext uri="{9D8B030D-6E8A-4147-A177-3AD203B41FA5}">
                      <a16:colId xmlns:a16="http://schemas.microsoft.com/office/drawing/2014/main" val="2916592706"/>
                    </a:ext>
                  </a:extLst>
                </a:gridCol>
              </a:tblGrid>
              <a:tr h="468868">
                <a:tc>
                  <a:txBody>
                    <a:bodyPr/>
                    <a:lstStyle/>
                    <a:p>
                      <a:pPr algn="ctr"/>
                      <a:r>
                        <a:rPr lang="es-MX" sz="2400" dirty="0">
                          <a:latin typeface="Arial" panose="020B0604020202020204" pitchFamily="34" charset="0"/>
                          <a:cs typeface="Arial" panose="020B0604020202020204" pitchFamily="34" charset="0"/>
                        </a:rPr>
                        <a:t>  Problema</a:t>
                      </a:r>
                      <a:endParaRPr lang="es-CO" sz="2400" dirty="0">
                        <a:latin typeface="Arial" panose="020B0604020202020204" pitchFamily="34" charset="0"/>
                        <a:cs typeface="Arial" panose="020B0604020202020204" pitchFamily="34" charset="0"/>
                      </a:endParaRPr>
                    </a:p>
                  </a:txBody>
                  <a:tcPr marL="121920" marR="121920" anchor="ctr">
                    <a:solidFill>
                      <a:srgbClr val="1D1732"/>
                    </a:solidFill>
                  </a:tcPr>
                </a:tc>
                <a:tc>
                  <a:txBody>
                    <a:bodyPr/>
                    <a:lstStyle/>
                    <a:p>
                      <a:pPr algn="ctr"/>
                      <a:r>
                        <a:rPr lang="es-CO" sz="2400" dirty="0">
                          <a:latin typeface="Arial" panose="020B0604020202020204" pitchFamily="34" charset="0"/>
                          <a:cs typeface="Arial" panose="020B0604020202020204" pitchFamily="34" charset="0"/>
                        </a:rPr>
                        <a:t>Criterios</a:t>
                      </a:r>
                    </a:p>
                  </a:txBody>
                  <a:tcPr marL="121920" marR="121920" anchor="ctr">
                    <a:solidFill>
                      <a:srgbClr val="1D1732"/>
                    </a:solidFill>
                  </a:tcPr>
                </a:tc>
                <a:tc>
                  <a:txBody>
                    <a:bodyPr/>
                    <a:lstStyle/>
                    <a:p>
                      <a:pPr algn="ctr"/>
                      <a:r>
                        <a:rPr lang="es-CO" sz="2400" dirty="0">
                          <a:latin typeface="Arial" panose="020B0604020202020204" pitchFamily="34" charset="0"/>
                          <a:cs typeface="Arial" panose="020B0604020202020204" pitchFamily="34" charset="0"/>
                        </a:rPr>
                        <a:t>Indicadores</a:t>
                      </a:r>
                    </a:p>
                  </a:txBody>
                  <a:tcPr marL="121920" marR="121920" anchor="ctr">
                    <a:solidFill>
                      <a:srgbClr val="1D1732"/>
                    </a:solidFill>
                  </a:tcPr>
                </a:tc>
                <a:extLst>
                  <a:ext uri="{0D108BD9-81ED-4DB2-BD59-A6C34878D82A}">
                    <a16:rowId xmlns:a16="http://schemas.microsoft.com/office/drawing/2014/main" val="243094412"/>
                  </a:ext>
                </a:extLst>
              </a:tr>
              <a:tr h="1261919">
                <a:tc>
                  <a:txBody>
                    <a:bodyPr/>
                    <a:lstStyle/>
                    <a:p>
                      <a:r>
                        <a:rPr lang="es-MX" sz="1600" dirty="0">
                          <a:solidFill>
                            <a:srgbClr val="19142F"/>
                          </a:solidFill>
                          <a:latin typeface="Arial" panose="020B0604020202020204" pitchFamily="34" charset="0"/>
                          <a:cs typeface="Arial" panose="020B0604020202020204" pitchFamily="34" charset="0"/>
                        </a:rPr>
                        <a:t>“TN con sobredosis o dosis subterapéuticas de nutrientes”</a:t>
                      </a:r>
                      <a:endParaRPr lang="es-CO" sz="1600" dirty="0">
                        <a:solidFill>
                          <a:srgbClr val="19142F"/>
                        </a:solidFill>
                        <a:latin typeface="Arial" panose="020B0604020202020204" pitchFamily="34" charset="0"/>
                        <a:cs typeface="Arial" panose="020B0604020202020204" pitchFamily="34" charset="0"/>
                      </a:endParaRPr>
                    </a:p>
                  </a:txBody>
                  <a:tcPr marL="121920" marR="121920"/>
                </a:tc>
                <a:tc>
                  <a:txBody>
                    <a:bodyPr/>
                    <a:lstStyle/>
                    <a:p>
                      <a:r>
                        <a:rPr lang="es-MX" sz="1600" dirty="0">
                          <a:solidFill>
                            <a:srgbClr val="19142F"/>
                          </a:solidFill>
                          <a:latin typeface="Arial" panose="020B0604020202020204" pitchFamily="34" charset="0"/>
                          <a:cs typeface="Arial" panose="020B0604020202020204" pitchFamily="34" charset="0"/>
                        </a:rPr>
                        <a:t>Composición de la NE cubre en forma adecuada las necesidades del paciente</a:t>
                      </a:r>
                      <a:endParaRPr lang="es-CO" sz="1600" dirty="0">
                        <a:solidFill>
                          <a:srgbClr val="19142F"/>
                        </a:solidFill>
                        <a:latin typeface="Arial" panose="020B0604020202020204" pitchFamily="34" charset="0"/>
                        <a:cs typeface="Arial" panose="020B0604020202020204" pitchFamily="34" charset="0"/>
                      </a:endParaRPr>
                    </a:p>
                  </a:txBody>
                  <a:tcPr marL="121920" marR="121920"/>
                </a:tc>
                <a:tc>
                  <a:txBody>
                    <a:bodyPr/>
                    <a:lstStyle/>
                    <a:p>
                      <a:r>
                        <a:rPr lang="es-MX" sz="1600" dirty="0">
                          <a:solidFill>
                            <a:srgbClr val="19142F"/>
                          </a:solidFill>
                          <a:latin typeface="Arial" panose="020B0604020202020204" pitchFamily="34" charset="0"/>
                          <a:cs typeface="Arial" panose="020B0604020202020204" pitchFamily="34" charset="0"/>
                        </a:rPr>
                        <a:t>N° de días con aporte calórico entre 25-45 Kcal/ Kg/día/ total de días con NE  (Según Guías</a:t>
                      </a:r>
                      <a:r>
                        <a:rPr lang="es-MX" sz="1600" baseline="0" dirty="0">
                          <a:solidFill>
                            <a:srgbClr val="19142F"/>
                          </a:solidFill>
                          <a:latin typeface="Arial" panose="020B0604020202020204" pitchFamily="34" charset="0"/>
                          <a:cs typeface="Arial" panose="020B0604020202020204" pitchFamily="34" charset="0"/>
                        </a:rPr>
                        <a:t> empleadas).</a:t>
                      </a:r>
                      <a:endParaRPr lang="es-MX" sz="1600" dirty="0">
                        <a:solidFill>
                          <a:srgbClr val="19142F"/>
                        </a:solidFill>
                        <a:latin typeface="Arial" panose="020B0604020202020204" pitchFamily="34" charset="0"/>
                        <a:cs typeface="Arial" panose="020B0604020202020204" pitchFamily="34" charset="0"/>
                      </a:endParaRPr>
                    </a:p>
                    <a:p>
                      <a:r>
                        <a:rPr lang="es-MX" sz="1600" dirty="0">
                          <a:solidFill>
                            <a:srgbClr val="19142F"/>
                          </a:solidFill>
                          <a:latin typeface="Arial" panose="020B0604020202020204" pitchFamily="34" charset="0"/>
                          <a:cs typeface="Arial" panose="020B0604020202020204" pitchFamily="34" charset="0"/>
                        </a:rPr>
                        <a:t>N° de días con aporte calórico real comprendido en el intervalo de +/- el aporte calórico teórico / total de días con NE.</a:t>
                      </a:r>
                      <a:endParaRPr lang="es-CO" sz="1600" dirty="0">
                        <a:solidFill>
                          <a:srgbClr val="19142F"/>
                        </a:solidFill>
                        <a:latin typeface="Arial" panose="020B0604020202020204" pitchFamily="34" charset="0"/>
                        <a:cs typeface="Arial" panose="020B0604020202020204" pitchFamily="34" charset="0"/>
                      </a:endParaRPr>
                    </a:p>
                  </a:txBody>
                  <a:tcPr marL="121920" marR="121920"/>
                </a:tc>
                <a:extLst>
                  <a:ext uri="{0D108BD9-81ED-4DB2-BD59-A6C34878D82A}">
                    <a16:rowId xmlns:a16="http://schemas.microsoft.com/office/drawing/2014/main" val="1779392997"/>
                  </a:ext>
                </a:extLst>
              </a:tr>
              <a:tr h="1261919">
                <a:tc>
                  <a:txBody>
                    <a:bodyPr/>
                    <a:lstStyle/>
                    <a:p>
                      <a:r>
                        <a:rPr lang="es-MX" sz="1600" dirty="0">
                          <a:solidFill>
                            <a:srgbClr val="19142F"/>
                          </a:solidFill>
                          <a:latin typeface="Arial" panose="020B0604020202020204" pitchFamily="34" charset="0"/>
                          <a:cs typeface="Arial" panose="020B0604020202020204" pitchFamily="34" charset="0"/>
                        </a:rPr>
                        <a:t>“Incumplimiento de procesos” </a:t>
                      </a:r>
                      <a:endParaRPr lang="es-CO" sz="1600" dirty="0">
                        <a:solidFill>
                          <a:srgbClr val="19142F"/>
                        </a:solidFill>
                        <a:latin typeface="Arial" panose="020B0604020202020204" pitchFamily="34" charset="0"/>
                        <a:cs typeface="Arial" panose="020B0604020202020204" pitchFamily="34" charset="0"/>
                      </a:endParaRPr>
                    </a:p>
                  </a:txBody>
                  <a:tcPr marL="121920" marR="121920"/>
                </a:tc>
                <a:tc>
                  <a:txBody>
                    <a:bodyPr/>
                    <a:lstStyle/>
                    <a:p>
                      <a:r>
                        <a:rPr lang="es-MX" sz="1600" dirty="0">
                          <a:solidFill>
                            <a:srgbClr val="19142F"/>
                          </a:solidFill>
                          <a:latin typeface="Arial" panose="020B0604020202020204" pitchFamily="34" charset="0"/>
                          <a:cs typeface="Arial" panose="020B0604020202020204" pitchFamily="34" charset="0"/>
                        </a:rPr>
                        <a:t>Puntualidad en el inicio de la NE</a:t>
                      </a:r>
                      <a:endParaRPr lang="es-CO" sz="1600" dirty="0">
                        <a:solidFill>
                          <a:srgbClr val="19142F"/>
                        </a:solidFill>
                        <a:latin typeface="Arial" panose="020B0604020202020204" pitchFamily="34" charset="0"/>
                        <a:cs typeface="Arial" panose="020B0604020202020204" pitchFamily="34" charset="0"/>
                      </a:endParaRPr>
                    </a:p>
                  </a:txBody>
                  <a:tcPr marL="121920" marR="121920"/>
                </a:tc>
                <a:tc>
                  <a:txBody>
                    <a:bodyPr/>
                    <a:lstStyle/>
                    <a:p>
                      <a:r>
                        <a:rPr lang="es-MX" sz="1600" dirty="0">
                          <a:solidFill>
                            <a:srgbClr val="19142F"/>
                          </a:solidFill>
                          <a:latin typeface="Arial" panose="020B0604020202020204" pitchFamily="34" charset="0"/>
                          <a:cs typeface="Arial" panose="020B0604020202020204" pitchFamily="34" charset="0"/>
                        </a:rPr>
                        <a:t>N° de pacientes con inicio de la NE en menos de 48 horas tras su solicitud / total de pacientes con NE.</a:t>
                      </a:r>
                    </a:p>
                    <a:p>
                      <a:r>
                        <a:rPr lang="es-MX" sz="1600" dirty="0">
                          <a:solidFill>
                            <a:srgbClr val="19142F"/>
                          </a:solidFill>
                          <a:latin typeface="Arial" panose="020B0604020202020204" pitchFamily="34" charset="0"/>
                          <a:cs typeface="Arial" panose="020B0604020202020204" pitchFamily="34" charset="0"/>
                        </a:rPr>
                        <a:t>N° de pacientes sin intervalos de “no administración” por retraso en la preparación o en la administración/ total de pacientes con NE.</a:t>
                      </a:r>
                    </a:p>
                    <a:p>
                      <a:endParaRPr lang="es-CO" sz="1600" dirty="0">
                        <a:solidFill>
                          <a:srgbClr val="19142F"/>
                        </a:solidFill>
                        <a:latin typeface="Arial" panose="020B0604020202020204" pitchFamily="34" charset="0"/>
                        <a:cs typeface="Arial" panose="020B0604020202020204" pitchFamily="34" charset="0"/>
                      </a:endParaRPr>
                    </a:p>
                  </a:txBody>
                  <a:tcPr marL="121920" marR="121920"/>
                </a:tc>
                <a:extLst>
                  <a:ext uri="{0D108BD9-81ED-4DB2-BD59-A6C34878D82A}">
                    <a16:rowId xmlns:a16="http://schemas.microsoft.com/office/drawing/2014/main" val="3580656355"/>
                  </a:ext>
                </a:extLst>
              </a:tr>
              <a:tr h="464918">
                <a:tc>
                  <a:txBody>
                    <a:bodyPr/>
                    <a:lstStyle/>
                    <a:p>
                      <a:r>
                        <a:rPr lang="es-MX" sz="1600" dirty="0">
                          <a:solidFill>
                            <a:srgbClr val="19142F"/>
                          </a:solidFill>
                          <a:latin typeface="Arial" panose="020B0604020202020204" pitchFamily="34" charset="0"/>
                          <a:cs typeface="Arial" panose="020B0604020202020204" pitchFamily="34" charset="0"/>
                        </a:rPr>
                        <a:t>“Interacciones/ reacciones inversas” </a:t>
                      </a:r>
                      <a:endParaRPr lang="es-CO" sz="1600" dirty="0">
                        <a:solidFill>
                          <a:srgbClr val="19142F"/>
                        </a:solidFill>
                        <a:latin typeface="Arial" panose="020B0604020202020204" pitchFamily="34" charset="0"/>
                        <a:cs typeface="Arial" panose="020B0604020202020204" pitchFamily="34" charset="0"/>
                      </a:endParaRPr>
                    </a:p>
                  </a:txBody>
                  <a:tcPr marL="121920" marR="121920"/>
                </a:tc>
                <a:tc>
                  <a:txBody>
                    <a:bodyPr/>
                    <a:lstStyle/>
                    <a:p>
                      <a:r>
                        <a:rPr lang="es-MX" sz="1600" dirty="0">
                          <a:solidFill>
                            <a:srgbClr val="19142F"/>
                          </a:solidFill>
                          <a:latin typeface="Arial" panose="020B0604020202020204" pitchFamily="34" charset="0"/>
                          <a:cs typeface="Arial" panose="020B0604020202020204" pitchFamily="34" charset="0"/>
                        </a:rPr>
                        <a:t>Seguridad</a:t>
                      </a:r>
                      <a:r>
                        <a:rPr lang="es-MX" sz="1600" baseline="0" dirty="0">
                          <a:solidFill>
                            <a:srgbClr val="19142F"/>
                          </a:solidFill>
                          <a:latin typeface="Arial" panose="020B0604020202020204" pitchFamily="34" charset="0"/>
                          <a:cs typeface="Arial" panose="020B0604020202020204" pitchFamily="34" charset="0"/>
                        </a:rPr>
                        <a:t> en la TN</a:t>
                      </a:r>
                      <a:endParaRPr lang="es-CO" sz="1600" dirty="0">
                        <a:solidFill>
                          <a:srgbClr val="19142F"/>
                        </a:solidFill>
                        <a:latin typeface="Arial" panose="020B0604020202020204" pitchFamily="34" charset="0"/>
                        <a:cs typeface="Arial" panose="020B0604020202020204" pitchFamily="34" charset="0"/>
                      </a:endParaRPr>
                    </a:p>
                  </a:txBody>
                  <a:tcPr marL="121920" marR="121920"/>
                </a:tc>
                <a:tc>
                  <a:txBody>
                    <a:bodyPr/>
                    <a:lstStyle/>
                    <a:p>
                      <a:r>
                        <a:rPr lang="es-MX" sz="1600" dirty="0">
                          <a:solidFill>
                            <a:srgbClr val="19142F"/>
                          </a:solidFill>
                          <a:latin typeface="Arial" panose="020B0604020202020204" pitchFamily="34" charset="0"/>
                          <a:cs typeface="Arial" panose="020B0604020202020204" pitchFamily="34" charset="0"/>
                        </a:rPr>
                        <a:t>N° de pacientes sin complicaciones metabólicas / total de pacientes con NE.</a:t>
                      </a:r>
                      <a:endParaRPr lang="es-CO" sz="1600" dirty="0">
                        <a:solidFill>
                          <a:srgbClr val="19142F"/>
                        </a:solidFill>
                        <a:latin typeface="Arial" panose="020B0604020202020204" pitchFamily="34" charset="0"/>
                        <a:cs typeface="Arial" panose="020B0604020202020204" pitchFamily="34" charset="0"/>
                      </a:endParaRPr>
                    </a:p>
                  </a:txBody>
                  <a:tcPr marL="121920" marR="121920"/>
                </a:tc>
                <a:extLst>
                  <a:ext uri="{0D108BD9-81ED-4DB2-BD59-A6C34878D82A}">
                    <a16:rowId xmlns:a16="http://schemas.microsoft.com/office/drawing/2014/main" val="4244450335"/>
                  </a:ext>
                </a:extLst>
              </a:tr>
            </a:tbl>
          </a:graphicData>
        </a:graphic>
      </p:graphicFrame>
      <p:sp>
        <p:nvSpPr>
          <p:cNvPr id="8" name="CuadroTexto 7">
            <a:extLst>
              <a:ext uri="{FF2B5EF4-FFF2-40B4-BE49-F238E27FC236}">
                <a16:creationId xmlns:a16="http://schemas.microsoft.com/office/drawing/2014/main" id="{0721C823-A4AD-460A-B2BB-DF8622817C55}"/>
              </a:ext>
            </a:extLst>
          </p:cNvPr>
          <p:cNvSpPr txBox="1"/>
          <p:nvPr/>
        </p:nvSpPr>
        <p:spPr>
          <a:xfrm>
            <a:off x="591075" y="6097891"/>
            <a:ext cx="5190308" cy="246221"/>
          </a:xfrm>
          <a:prstGeom prst="rect">
            <a:avLst/>
          </a:prstGeom>
          <a:noFill/>
        </p:spPr>
        <p:txBody>
          <a:bodyPr wrap="square" rtlCol="0">
            <a:spAutoFit/>
          </a:bodyPr>
          <a:lstStyle/>
          <a:p>
            <a:r>
              <a:rPr lang="es-MX" sz="1000" dirty="0">
                <a:solidFill>
                  <a:srgbClr val="9F9EA9"/>
                </a:solidFill>
                <a:latin typeface="Arial" panose="020B0604020202020204" pitchFamily="34" charset="0"/>
                <a:cs typeface="Arial" panose="020B0604020202020204" pitchFamily="34" charset="0"/>
              </a:rPr>
              <a:t>Verotti et al, 2012; Waitzberg et al , 2011</a:t>
            </a:r>
            <a:endParaRPr lang="es-CO" sz="1000" dirty="0">
              <a:solidFill>
                <a:srgbClr val="9F9EA9"/>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5176486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n 6"/>
          <p:cNvPicPr>
            <a:picLocks noChangeAspect="1"/>
          </p:cNvPicPr>
          <p:nvPr/>
        </p:nvPicPr>
        <p:blipFill>
          <a:blip r:embed="rId3">
            <a:clrChange>
              <a:clrFrom>
                <a:srgbClr val="FFFFFF"/>
              </a:clrFrom>
              <a:clrTo>
                <a:srgbClr val="FFFFFF">
                  <a:alpha val="0"/>
                </a:srgbClr>
              </a:clrTo>
            </a:clrChange>
            <a:grayscl/>
            <a:extLst>
              <a:ext uri="{BEBA8EAE-BF5A-486C-A8C5-ECC9F3942E4B}">
                <a14:imgProps xmlns:a14="http://schemas.microsoft.com/office/drawing/2010/main">
                  <a14:imgLayer>
                    <a14:imgEffect>
                      <a14:colorTemperature colorTemp="5300"/>
                    </a14:imgEffect>
                  </a14:imgLayer>
                </a14:imgProps>
              </a:ext>
            </a:extLst>
          </a:blip>
          <a:stretch>
            <a:fillRect/>
          </a:stretch>
        </p:blipFill>
        <p:spPr>
          <a:xfrm>
            <a:off x="590968" y="1759475"/>
            <a:ext cx="5342346" cy="3708284"/>
          </a:xfrm>
          <a:prstGeom prst="rect">
            <a:avLst/>
          </a:prstGeom>
        </p:spPr>
      </p:pic>
      <p:sp>
        <p:nvSpPr>
          <p:cNvPr id="2" name="Título 1"/>
          <p:cNvSpPr>
            <a:spLocks noGrp="1"/>
          </p:cNvSpPr>
          <p:nvPr>
            <p:ph type="title"/>
          </p:nvPr>
        </p:nvSpPr>
        <p:spPr>
          <a:xfrm>
            <a:off x="838200" y="145472"/>
            <a:ext cx="10515600" cy="1325563"/>
          </a:xfrm>
        </p:spPr>
        <p:txBody>
          <a:bodyPr>
            <a:normAutofit/>
          </a:bodyPr>
          <a:lstStyle/>
          <a:p>
            <a:pPr algn="ctr"/>
            <a:r>
              <a:rPr lang="es-ES" sz="3200" b="1" dirty="0">
                <a:solidFill>
                  <a:srgbClr val="19142F"/>
                </a:solidFill>
                <a:latin typeface="Arial"/>
                <a:cs typeface="Arial"/>
              </a:rPr>
              <a:t>Sistema de gestión de calidad </a:t>
            </a:r>
          </a:p>
        </p:txBody>
      </p:sp>
      <p:sp>
        <p:nvSpPr>
          <p:cNvPr id="9" name="Rectángulo 8"/>
          <p:cNvSpPr/>
          <p:nvPr/>
        </p:nvSpPr>
        <p:spPr>
          <a:xfrm>
            <a:off x="6096001" y="2182456"/>
            <a:ext cx="5257800" cy="3231654"/>
          </a:xfrm>
          <a:prstGeom prst="rect">
            <a:avLst/>
          </a:prstGeom>
        </p:spPr>
        <p:txBody>
          <a:bodyPr wrap="square">
            <a:spAutoFit/>
          </a:bodyPr>
          <a:lstStyle/>
          <a:p>
            <a:pPr algn="ctr"/>
            <a:r>
              <a:rPr lang="es-ES" sz="2400" u="sng" dirty="0">
                <a:solidFill>
                  <a:srgbClr val="19142F"/>
                </a:solidFill>
                <a:latin typeface="Arial"/>
                <a:cs typeface="Arial"/>
              </a:rPr>
              <a:t>Gestión de seguridad hospitalaria</a:t>
            </a:r>
          </a:p>
          <a:p>
            <a:pPr algn="ctr"/>
            <a:r>
              <a:rPr lang="es-ES" sz="2000" u="sng" dirty="0">
                <a:solidFill>
                  <a:srgbClr val="19142F"/>
                </a:solidFill>
                <a:latin typeface="Arial"/>
                <a:cs typeface="Arial"/>
              </a:rPr>
              <a:t> </a:t>
            </a:r>
          </a:p>
          <a:p>
            <a:endParaRPr lang="es-ES" sz="2000" u="sng" dirty="0">
              <a:solidFill>
                <a:srgbClr val="19142F"/>
              </a:solidFill>
              <a:latin typeface="Arial"/>
              <a:cs typeface="Arial"/>
            </a:endParaRPr>
          </a:p>
          <a:p>
            <a:pPr algn="just"/>
            <a:r>
              <a:rPr lang="es-ES" sz="2000" dirty="0">
                <a:solidFill>
                  <a:srgbClr val="19142F"/>
                </a:solidFill>
                <a:latin typeface="Arial"/>
                <a:cs typeface="Arial"/>
              </a:rPr>
              <a:t>Conjunto de normas, herramientas y procedimientos que buscan reducir y controlar riesgos y peligros, prevenir eventos adversos, accidentes, daños, y mantener las condiciones de seguridad y de confort a los pacientes, familiares y personal de salud. </a:t>
            </a:r>
            <a:endParaRPr lang="es-ES" sz="2000" baseline="30000" dirty="0">
              <a:solidFill>
                <a:srgbClr val="19142F"/>
              </a:solidFill>
              <a:latin typeface="Arial"/>
              <a:cs typeface="Arial"/>
            </a:endParaRPr>
          </a:p>
          <a:p>
            <a:endParaRPr lang="es-ES" sz="2000" dirty="0">
              <a:solidFill>
                <a:srgbClr val="19142F"/>
              </a:solidFill>
              <a:latin typeface="Arial"/>
              <a:cs typeface="Arial"/>
            </a:endParaRPr>
          </a:p>
        </p:txBody>
      </p:sp>
      <p:sp>
        <p:nvSpPr>
          <p:cNvPr id="10" name="Rectángulo 9"/>
          <p:cNvSpPr/>
          <p:nvPr/>
        </p:nvSpPr>
        <p:spPr>
          <a:xfrm>
            <a:off x="838200" y="5756199"/>
            <a:ext cx="2725426" cy="246221"/>
          </a:xfrm>
          <a:prstGeom prst="rect">
            <a:avLst/>
          </a:prstGeom>
        </p:spPr>
        <p:txBody>
          <a:bodyPr wrap="none">
            <a:spAutoFit/>
          </a:bodyPr>
          <a:lstStyle/>
          <a:p>
            <a:r>
              <a:rPr lang="fr-FR" sz="1000" baseline="30000" dirty="0" err="1">
                <a:solidFill>
                  <a:schemeClr val="bg2">
                    <a:lumMod val="25000"/>
                  </a:schemeClr>
                </a:solidFill>
                <a:latin typeface="Arial" panose="020B0604020202020204" pitchFamily="34" charset="0"/>
                <a:cs typeface="Arial" panose="020B0604020202020204" pitchFamily="34" charset="0"/>
              </a:rPr>
              <a:t>Matsuba</a:t>
            </a:r>
            <a:r>
              <a:rPr lang="fr-FR" sz="1000" baseline="30000" dirty="0">
                <a:solidFill>
                  <a:schemeClr val="bg2">
                    <a:lumMod val="25000"/>
                  </a:schemeClr>
                </a:solidFill>
                <a:latin typeface="Arial" panose="020B0604020202020204" pitchFamily="34" charset="0"/>
                <a:cs typeface="Arial" panose="020B0604020202020204" pitchFamily="34" charset="0"/>
              </a:rPr>
              <a:t> et al, 2015; </a:t>
            </a:r>
            <a:r>
              <a:rPr lang="fr-FR" sz="1000" baseline="30000" dirty="0" err="1">
                <a:solidFill>
                  <a:schemeClr val="bg2">
                    <a:lumMod val="25000"/>
                  </a:schemeClr>
                </a:solidFill>
                <a:latin typeface="Arial" panose="020B0604020202020204" pitchFamily="34" charset="0"/>
                <a:cs typeface="Arial" panose="020B0604020202020204" pitchFamily="34" charset="0"/>
              </a:rPr>
              <a:t>Alisson</a:t>
            </a:r>
            <a:r>
              <a:rPr lang="fr-FR" sz="1000" baseline="30000" dirty="0">
                <a:solidFill>
                  <a:schemeClr val="bg2">
                    <a:lumMod val="25000"/>
                  </a:schemeClr>
                </a:solidFill>
                <a:latin typeface="Arial" panose="020B0604020202020204" pitchFamily="34" charset="0"/>
                <a:cs typeface="Arial" panose="020B0604020202020204" pitchFamily="34" charset="0"/>
              </a:rPr>
              <a:t>&amp; </a:t>
            </a:r>
            <a:r>
              <a:rPr lang="fr-FR" sz="1000" baseline="30000" dirty="0" err="1">
                <a:solidFill>
                  <a:schemeClr val="bg2">
                    <a:lumMod val="25000"/>
                  </a:schemeClr>
                </a:solidFill>
                <a:latin typeface="Arial" panose="020B0604020202020204" pitchFamily="34" charset="0"/>
                <a:cs typeface="Arial" panose="020B0604020202020204" pitchFamily="34" charset="0"/>
              </a:rPr>
              <a:t>Stanga</a:t>
            </a:r>
            <a:r>
              <a:rPr lang="fr-FR" sz="1000" baseline="30000" dirty="0">
                <a:solidFill>
                  <a:schemeClr val="bg2">
                    <a:lumMod val="25000"/>
                  </a:schemeClr>
                </a:solidFill>
                <a:latin typeface="Arial" panose="020B0604020202020204" pitchFamily="34" charset="0"/>
                <a:cs typeface="Arial" panose="020B0604020202020204" pitchFamily="34" charset="0"/>
              </a:rPr>
              <a:t>, 2008; NBR ISO 9000, 2005</a:t>
            </a:r>
            <a:endParaRPr lang="es-ES" sz="1000" dirty="0">
              <a:solidFill>
                <a:schemeClr val="bg2">
                  <a:lumMod val="2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5668445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p:cNvSpPr txBox="1"/>
          <p:nvPr/>
        </p:nvSpPr>
        <p:spPr>
          <a:xfrm>
            <a:off x="1401537" y="1588465"/>
            <a:ext cx="9374044" cy="4261551"/>
          </a:xfrm>
          <a:prstGeom prst="rect">
            <a:avLst/>
          </a:prstGeom>
          <a:noFill/>
        </p:spPr>
        <p:txBody>
          <a:bodyPr wrap="square" rtlCol="0">
            <a:spAutoFit/>
          </a:bodyPr>
          <a:lstStyle/>
          <a:p>
            <a:pPr algn="just"/>
            <a:endParaRPr lang="es-ES" sz="2400" dirty="0">
              <a:solidFill>
                <a:srgbClr val="1D1732"/>
              </a:solidFill>
              <a:latin typeface="Arial" panose="020B0604020202020204" pitchFamily="34" charset="0"/>
              <a:cs typeface="Arial" panose="020B0604020202020204" pitchFamily="34" charset="0"/>
            </a:endParaRPr>
          </a:p>
          <a:p>
            <a:pPr marL="285750" indent="-285750" algn="just">
              <a:lnSpc>
                <a:spcPct val="130000"/>
              </a:lnSpc>
              <a:buFont typeface="Arial"/>
              <a:buChar char="•"/>
            </a:pPr>
            <a:r>
              <a:rPr lang="es-ES" sz="2400" dirty="0">
                <a:solidFill>
                  <a:srgbClr val="1D1732"/>
                </a:solidFill>
                <a:latin typeface="Arial" panose="020B0604020202020204" pitchFamily="34" charset="0"/>
                <a:cs typeface="Arial" panose="020B0604020202020204" pitchFamily="34" charset="0"/>
              </a:rPr>
              <a:t>La monitoria metabólica implica establecer normas y protocolos para la evaluación antropométrica, bioquímica y clínica. </a:t>
            </a:r>
          </a:p>
          <a:p>
            <a:pPr marL="285750" indent="-285750" algn="just">
              <a:lnSpc>
                <a:spcPct val="130000"/>
              </a:lnSpc>
              <a:buFont typeface="Arial"/>
              <a:buChar char="•"/>
            </a:pPr>
            <a:r>
              <a:rPr lang="es-ES" sz="2400" dirty="0">
                <a:solidFill>
                  <a:srgbClr val="1D1732"/>
                </a:solidFill>
                <a:latin typeface="Arial" panose="020B0604020202020204" pitchFamily="34" charset="0"/>
                <a:cs typeface="Arial" panose="020B0604020202020204" pitchFamily="34" charset="0"/>
              </a:rPr>
              <a:t>La implementación de un Sistema de Gestión de la Calidad es tarea del Equipo de TN y permite normatizar los procesos de trabajo y detectar precozmente las desviaciones. </a:t>
            </a:r>
          </a:p>
          <a:p>
            <a:pPr marL="285750" indent="-285750" algn="just">
              <a:lnSpc>
                <a:spcPct val="130000"/>
              </a:lnSpc>
              <a:buFont typeface="Arial"/>
              <a:buChar char="•"/>
            </a:pPr>
            <a:r>
              <a:rPr lang="es-ES" sz="2400" dirty="0">
                <a:solidFill>
                  <a:srgbClr val="1D1732"/>
                </a:solidFill>
                <a:latin typeface="Arial" panose="020B0604020202020204" pitchFamily="34" charset="0"/>
                <a:cs typeface="Arial" panose="020B0604020202020204" pitchFamily="34" charset="0"/>
              </a:rPr>
              <a:t>Es importante seleccionar criterios e indicadores a fin de evaluar los procesos y los resultados de la TN y, aplicar los cambios que conduzcan a la mejora continua de la calidad. </a:t>
            </a:r>
            <a:endParaRPr lang="es-ES" sz="2400" dirty="0"/>
          </a:p>
        </p:txBody>
      </p:sp>
      <p:sp>
        <p:nvSpPr>
          <p:cNvPr id="5" name="Título 1"/>
          <p:cNvSpPr txBox="1">
            <a:spLocks/>
          </p:cNvSpPr>
          <p:nvPr/>
        </p:nvSpPr>
        <p:spPr>
          <a:xfrm>
            <a:off x="766484" y="702616"/>
            <a:ext cx="10515600" cy="660016"/>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ES" sz="3200" b="1" dirty="0">
                <a:solidFill>
                  <a:srgbClr val="1D1732"/>
                </a:solidFill>
                <a:latin typeface="Arial"/>
                <a:cs typeface="Arial"/>
              </a:rPr>
              <a:t>Conclusiones</a:t>
            </a:r>
          </a:p>
        </p:txBody>
      </p:sp>
    </p:spTree>
    <p:extLst>
      <p:ext uri="{BB962C8B-B14F-4D97-AF65-F5344CB8AC3E}">
        <p14:creationId xmlns:p14="http://schemas.microsoft.com/office/powerpoint/2010/main" val="21266078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Imagen 10"/>
          <p:cNvPicPr>
            <a:picLocks noChangeAspect="1"/>
          </p:cNvPicPr>
          <p:nvPr/>
        </p:nvPicPr>
        <p:blipFill>
          <a:blip r:embed="rId3">
            <a:clrChange>
              <a:clrFrom>
                <a:srgbClr val="FFFFFF"/>
              </a:clrFrom>
              <a:clrTo>
                <a:srgbClr val="FFFFFF">
                  <a:alpha val="0"/>
                </a:srgbClr>
              </a:clrTo>
            </a:clrChange>
            <a:grayscl/>
          </a:blip>
          <a:stretch>
            <a:fillRect/>
          </a:stretch>
        </p:blipFill>
        <p:spPr>
          <a:xfrm>
            <a:off x="0" y="1759475"/>
            <a:ext cx="5342346" cy="3708284"/>
          </a:xfrm>
          <a:prstGeom prst="rect">
            <a:avLst/>
          </a:prstGeom>
        </p:spPr>
      </p:pic>
      <p:sp>
        <p:nvSpPr>
          <p:cNvPr id="2" name="Título 1"/>
          <p:cNvSpPr>
            <a:spLocks noGrp="1"/>
          </p:cNvSpPr>
          <p:nvPr>
            <p:ph type="title"/>
          </p:nvPr>
        </p:nvSpPr>
        <p:spPr>
          <a:xfrm>
            <a:off x="2065930" y="116514"/>
            <a:ext cx="8060140" cy="1325563"/>
          </a:xfrm>
        </p:spPr>
        <p:txBody>
          <a:bodyPr>
            <a:normAutofit fontScale="90000"/>
          </a:bodyPr>
          <a:lstStyle/>
          <a:p>
            <a:pPr algn="ctr"/>
            <a:r>
              <a:rPr lang="es-ES" sz="3200" b="1" dirty="0">
                <a:solidFill>
                  <a:srgbClr val="19142F"/>
                </a:solidFill>
                <a:latin typeface="Arial"/>
                <a:cs typeface="Arial"/>
              </a:rPr>
              <a:t>¿Porqué pensar en un sistema de gestión de calidad en terapia nutricional?</a:t>
            </a:r>
          </a:p>
        </p:txBody>
      </p:sp>
      <p:pic>
        <p:nvPicPr>
          <p:cNvPr id="5" name="Imagen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780889" y="193862"/>
            <a:ext cx="1199544" cy="690732"/>
          </a:xfrm>
          <a:prstGeom prst="rect">
            <a:avLst/>
          </a:prstGeom>
        </p:spPr>
      </p:pic>
      <p:sp>
        <p:nvSpPr>
          <p:cNvPr id="9" name="Rectángulo 8"/>
          <p:cNvSpPr/>
          <p:nvPr/>
        </p:nvSpPr>
        <p:spPr>
          <a:xfrm>
            <a:off x="5031450" y="1717951"/>
            <a:ext cx="6659070" cy="3960058"/>
          </a:xfrm>
          <a:prstGeom prst="rect">
            <a:avLst/>
          </a:prstGeom>
        </p:spPr>
        <p:txBody>
          <a:bodyPr wrap="square">
            <a:spAutoFit/>
          </a:bodyPr>
          <a:lstStyle/>
          <a:p>
            <a:endParaRPr lang="es-ES" sz="3200" baseline="30000" dirty="0">
              <a:solidFill>
                <a:srgbClr val="19142F"/>
              </a:solidFill>
              <a:latin typeface="Arial" panose="020B0604020202020204" pitchFamily="34" charset="0"/>
              <a:cs typeface="Arial" panose="020B0604020202020204" pitchFamily="34" charset="0"/>
            </a:endParaRPr>
          </a:p>
          <a:p>
            <a:pPr marL="468000" indent="-396000">
              <a:buFont typeface="Arial"/>
              <a:buChar char="•"/>
            </a:pPr>
            <a:r>
              <a:rPr lang="es-ES" sz="3000" baseline="30000" dirty="0">
                <a:solidFill>
                  <a:srgbClr val="19142F"/>
                </a:solidFill>
                <a:latin typeface="Arial" panose="020B0604020202020204" pitchFamily="34" charset="0"/>
                <a:cs typeface="Arial" panose="020B0604020202020204" pitchFamily="34" charset="0"/>
              </a:rPr>
              <a:t>Favorece la integración del equipo de TN</a:t>
            </a:r>
          </a:p>
          <a:p>
            <a:pPr marL="468000" indent="-396000">
              <a:buFont typeface="Arial"/>
              <a:buChar char="•"/>
            </a:pPr>
            <a:r>
              <a:rPr lang="es-ES" sz="3000" baseline="30000" dirty="0">
                <a:solidFill>
                  <a:srgbClr val="19142F"/>
                </a:solidFill>
                <a:latin typeface="Arial" panose="020B0604020202020204" pitchFamily="34" charset="0"/>
                <a:cs typeface="Arial" panose="020B0604020202020204" pitchFamily="34" charset="0"/>
              </a:rPr>
              <a:t>Disminuye</a:t>
            </a:r>
            <a:r>
              <a:rPr lang="es-ES" sz="3000" dirty="0">
                <a:solidFill>
                  <a:srgbClr val="19142F"/>
                </a:solidFill>
                <a:latin typeface="Arial" panose="020B0604020202020204" pitchFamily="34" charset="0"/>
                <a:cs typeface="Arial" panose="020B0604020202020204" pitchFamily="34" charset="0"/>
              </a:rPr>
              <a:t> </a:t>
            </a:r>
            <a:r>
              <a:rPr lang="es-ES" sz="3000" baseline="30000" dirty="0">
                <a:solidFill>
                  <a:srgbClr val="19142F"/>
                </a:solidFill>
                <a:latin typeface="Arial" panose="020B0604020202020204" pitchFamily="34" charset="0"/>
                <a:cs typeface="Arial" panose="020B0604020202020204" pitchFamily="34" charset="0"/>
              </a:rPr>
              <a:t>los costos de no calidad</a:t>
            </a:r>
          </a:p>
          <a:p>
            <a:pPr marL="468000" indent="-396000">
              <a:buFont typeface="Arial"/>
              <a:buChar char="•"/>
            </a:pPr>
            <a:r>
              <a:rPr lang="es-ES" sz="3000" baseline="30000" dirty="0">
                <a:solidFill>
                  <a:srgbClr val="19142F"/>
                </a:solidFill>
                <a:latin typeface="Arial" panose="020B0604020202020204" pitchFamily="34" charset="0"/>
                <a:cs typeface="Arial" panose="020B0604020202020204" pitchFamily="34" charset="0"/>
              </a:rPr>
              <a:t>Mejora la productividad de la organización  </a:t>
            </a:r>
            <a:r>
              <a:rPr lang="es-ES" sz="3000" dirty="0">
                <a:solidFill>
                  <a:srgbClr val="19142F"/>
                </a:solidFill>
                <a:latin typeface="Arial" panose="020B0604020202020204" pitchFamily="34" charset="0"/>
                <a:cs typeface="Arial" panose="020B0604020202020204" pitchFamily="34" charset="0"/>
              </a:rPr>
              <a:t>   </a:t>
            </a:r>
            <a:r>
              <a:rPr lang="es-ES" sz="3000" baseline="30000" dirty="0">
                <a:solidFill>
                  <a:srgbClr val="19142F"/>
                </a:solidFill>
                <a:latin typeface="Arial" panose="020B0604020202020204" pitchFamily="34" charset="0"/>
                <a:cs typeface="Arial" panose="020B0604020202020204" pitchFamily="34" charset="0"/>
              </a:rPr>
              <a:t>asistencial</a:t>
            </a:r>
          </a:p>
          <a:p>
            <a:pPr marL="468000" indent="-396000">
              <a:buFont typeface="Arial"/>
              <a:buChar char="•"/>
            </a:pPr>
            <a:r>
              <a:rPr lang="es-ES" sz="3000" baseline="30000" dirty="0">
                <a:solidFill>
                  <a:srgbClr val="19142F"/>
                </a:solidFill>
                <a:latin typeface="Arial" panose="020B0604020202020204" pitchFamily="34" charset="0"/>
                <a:cs typeface="Arial" panose="020B0604020202020204" pitchFamily="34" charset="0"/>
              </a:rPr>
              <a:t>Enfoca el SGC en los procesos</a:t>
            </a:r>
          </a:p>
          <a:p>
            <a:pPr marL="468000" indent="-396000">
              <a:buFont typeface="Arial"/>
              <a:buChar char="•"/>
            </a:pPr>
            <a:r>
              <a:rPr lang="es-ES" sz="3000" baseline="30000" dirty="0">
                <a:solidFill>
                  <a:srgbClr val="19142F"/>
                </a:solidFill>
                <a:latin typeface="Arial" panose="020B0604020202020204" pitchFamily="34" charset="0"/>
                <a:cs typeface="Arial" panose="020B0604020202020204" pitchFamily="34" charset="0"/>
              </a:rPr>
              <a:t>Garantiza un mejor cuidado del paciente, libre</a:t>
            </a:r>
            <a:r>
              <a:rPr lang="es-ES" sz="3000" dirty="0">
                <a:solidFill>
                  <a:srgbClr val="19142F"/>
                </a:solidFill>
                <a:latin typeface="Arial" panose="020B0604020202020204" pitchFamily="34" charset="0"/>
                <a:cs typeface="Arial" panose="020B0604020202020204" pitchFamily="34" charset="0"/>
              </a:rPr>
              <a:t> </a:t>
            </a:r>
            <a:r>
              <a:rPr lang="es-ES" sz="3000" baseline="30000" dirty="0">
                <a:solidFill>
                  <a:srgbClr val="19142F"/>
                </a:solidFill>
                <a:latin typeface="Arial" panose="020B0604020202020204" pitchFamily="34" charset="0"/>
                <a:cs typeface="Arial" panose="020B0604020202020204" pitchFamily="34" charset="0"/>
              </a:rPr>
              <a:t>de</a:t>
            </a:r>
            <a:r>
              <a:rPr lang="es-ES" sz="3000" dirty="0">
                <a:solidFill>
                  <a:srgbClr val="19142F"/>
                </a:solidFill>
                <a:latin typeface="Arial" panose="020B0604020202020204" pitchFamily="34" charset="0"/>
                <a:cs typeface="Arial" panose="020B0604020202020204" pitchFamily="34" charset="0"/>
              </a:rPr>
              <a:t> </a:t>
            </a:r>
            <a:r>
              <a:rPr lang="es-ES" sz="3000" baseline="30000" dirty="0">
                <a:solidFill>
                  <a:srgbClr val="19142F"/>
                </a:solidFill>
                <a:latin typeface="Arial" panose="020B0604020202020204" pitchFamily="34" charset="0"/>
                <a:cs typeface="Arial" panose="020B0604020202020204" pitchFamily="34" charset="0"/>
              </a:rPr>
              <a:t>riesgos</a:t>
            </a:r>
          </a:p>
          <a:p>
            <a:pPr marL="468000" indent="-396000">
              <a:buFont typeface="Arial"/>
              <a:buChar char="•"/>
            </a:pPr>
            <a:r>
              <a:rPr lang="es-ES" sz="3000" baseline="30000" dirty="0">
                <a:solidFill>
                  <a:srgbClr val="19142F"/>
                </a:solidFill>
                <a:latin typeface="Arial" panose="020B0604020202020204" pitchFamily="34" charset="0"/>
                <a:cs typeface="Arial" panose="020B0604020202020204" pitchFamily="34" charset="0"/>
              </a:rPr>
              <a:t>Contribuye al logro de una mejor calidad de vida</a:t>
            </a:r>
          </a:p>
          <a:p>
            <a:pPr marL="432000" indent="-396000">
              <a:buFont typeface="Arial"/>
              <a:buChar char="•"/>
            </a:pPr>
            <a:r>
              <a:rPr lang="es-ES" sz="3000" baseline="30000" dirty="0">
                <a:solidFill>
                  <a:srgbClr val="19142F"/>
                </a:solidFill>
                <a:latin typeface="Arial" panose="020B0604020202020204" pitchFamily="34" charset="0"/>
                <a:cs typeface="Arial" panose="020B0604020202020204" pitchFamily="34" charset="0"/>
              </a:rPr>
              <a:t>Promueve la seguridad del Equipo Interdisciplinario de Terapia Nutricional</a:t>
            </a:r>
          </a:p>
        </p:txBody>
      </p:sp>
      <p:sp>
        <p:nvSpPr>
          <p:cNvPr id="10" name="Rectángulo 9"/>
          <p:cNvSpPr/>
          <p:nvPr/>
        </p:nvSpPr>
        <p:spPr>
          <a:xfrm>
            <a:off x="681576" y="6139674"/>
            <a:ext cx="2768707" cy="246221"/>
          </a:xfrm>
          <a:prstGeom prst="rect">
            <a:avLst/>
          </a:prstGeom>
        </p:spPr>
        <p:txBody>
          <a:bodyPr wrap="none">
            <a:spAutoFit/>
          </a:bodyPr>
          <a:lstStyle/>
          <a:p>
            <a:r>
              <a:rPr lang="fr-FR" sz="1000" baseline="30000" dirty="0">
                <a:latin typeface="Arial" panose="020B0604020202020204" pitchFamily="34" charset="0"/>
                <a:cs typeface="Arial" panose="020B0604020202020204" pitchFamily="34" charset="0"/>
              </a:rPr>
              <a:t>Matsuba et al, 2015; Alisson&amp; Stanga, 2008; NBR ISO 9000, 2005ç</a:t>
            </a:r>
            <a:endParaRPr lang="es-ES" sz="1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49197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838200" y="193862"/>
            <a:ext cx="10515600" cy="1325563"/>
          </a:xfrm>
        </p:spPr>
        <p:txBody>
          <a:bodyPr>
            <a:normAutofit/>
          </a:bodyPr>
          <a:lstStyle/>
          <a:p>
            <a:pPr algn="ctr"/>
            <a:r>
              <a:rPr lang="es-ES" sz="3200" b="1" dirty="0">
                <a:solidFill>
                  <a:srgbClr val="19142F"/>
                </a:solidFill>
                <a:latin typeface="Arial"/>
                <a:cs typeface="Arial"/>
              </a:rPr>
              <a:t>¿Qué se requiere para una certificación?</a:t>
            </a:r>
          </a:p>
        </p:txBody>
      </p:sp>
      <p:pic>
        <p:nvPicPr>
          <p:cNvPr id="5" name="Imagen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780889" y="193862"/>
            <a:ext cx="1199544" cy="690732"/>
          </a:xfrm>
          <a:prstGeom prst="rect">
            <a:avLst/>
          </a:prstGeom>
        </p:spPr>
      </p:pic>
      <p:sp>
        <p:nvSpPr>
          <p:cNvPr id="10" name="Rectángulo 9"/>
          <p:cNvSpPr/>
          <p:nvPr/>
        </p:nvSpPr>
        <p:spPr>
          <a:xfrm>
            <a:off x="838200" y="5844614"/>
            <a:ext cx="1200970" cy="246221"/>
          </a:xfrm>
          <a:prstGeom prst="rect">
            <a:avLst/>
          </a:prstGeom>
        </p:spPr>
        <p:txBody>
          <a:bodyPr wrap="none">
            <a:spAutoFit/>
          </a:bodyPr>
          <a:lstStyle/>
          <a:p>
            <a:r>
              <a:rPr lang="fr-FR" sz="1000" b="1" baseline="30000" dirty="0">
                <a:solidFill>
                  <a:schemeClr val="bg2">
                    <a:lumMod val="50000"/>
                  </a:schemeClr>
                </a:solidFill>
                <a:latin typeface="Arial" panose="020B0604020202020204" pitchFamily="34" charset="0"/>
                <a:cs typeface="Arial" panose="020B0604020202020204" pitchFamily="34" charset="0"/>
              </a:rPr>
              <a:t>ISO 9000, 2005 ICONTEC</a:t>
            </a:r>
            <a:endParaRPr lang="es-ES" sz="1000" b="1" dirty="0">
              <a:solidFill>
                <a:schemeClr val="bg2">
                  <a:lumMod val="50000"/>
                </a:schemeClr>
              </a:solidFill>
              <a:latin typeface="Arial" panose="020B0604020202020204" pitchFamily="34" charset="0"/>
              <a:cs typeface="Arial" panose="020B0604020202020204" pitchFamily="34" charset="0"/>
            </a:endParaRPr>
          </a:p>
        </p:txBody>
      </p:sp>
      <p:sp>
        <p:nvSpPr>
          <p:cNvPr id="12" name="Marcador de contenido 2"/>
          <p:cNvSpPr>
            <a:spLocks noGrp="1"/>
          </p:cNvSpPr>
          <p:nvPr>
            <p:ph idx="1"/>
          </p:nvPr>
        </p:nvSpPr>
        <p:spPr>
          <a:xfrm>
            <a:off x="5931385" y="2226119"/>
            <a:ext cx="6049048" cy="3261965"/>
          </a:xfrm>
        </p:spPr>
        <p:txBody>
          <a:bodyPr>
            <a:noAutofit/>
          </a:bodyPr>
          <a:lstStyle/>
          <a:p>
            <a:r>
              <a:rPr lang="es-ES" sz="2400" dirty="0">
                <a:solidFill>
                  <a:srgbClr val="19142F"/>
                </a:solidFill>
                <a:latin typeface="Arial"/>
                <a:cs typeface="Arial"/>
              </a:rPr>
              <a:t>Diagnóstico: fortalezas, debilidades,  oportunidades y amenazas </a:t>
            </a:r>
          </a:p>
          <a:p>
            <a:r>
              <a:rPr lang="es-ES" sz="2400" dirty="0">
                <a:solidFill>
                  <a:srgbClr val="19142F"/>
                </a:solidFill>
                <a:latin typeface="Arial"/>
                <a:cs typeface="Arial"/>
              </a:rPr>
              <a:t>Aspectos para mejorar </a:t>
            </a:r>
          </a:p>
          <a:p>
            <a:r>
              <a:rPr lang="es-ES" sz="2400" dirty="0">
                <a:solidFill>
                  <a:srgbClr val="19142F"/>
                </a:solidFill>
                <a:latin typeface="Arial"/>
                <a:cs typeface="Arial"/>
              </a:rPr>
              <a:t>Establecer visión y misión (cultura organizacional)</a:t>
            </a:r>
          </a:p>
          <a:p>
            <a:r>
              <a:rPr lang="es-ES" sz="2400" dirty="0">
                <a:solidFill>
                  <a:srgbClr val="19142F"/>
                </a:solidFill>
                <a:latin typeface="Arial"/>
                <a:cs typeface="Arial"/>
              </a:rPr>
              <a:t>Analizar y rehacer procedimientos, protocolos, instructivos y anexos de las actividades </a:t>
            </a:r>
          </a:p>
          <a:p>
            <a:endParaRPr lang="es-ES" sz="2400" dirty="0">
              <a:solidFill>
                <a:srgbClr val="19142F"/>
              </a:solidFill>
              <a:latin typeface="Arial"/>
              <a:cs typeface="Arial"/>
            </a:endParaRPr>
          </a:p>
        </p:txBody>
      </p:sp>
      <p:pic>
        <p:nvPicPr>
          <p:cNvPr id="13" name="Imagen 12"/>
          <p:cNvPicPr>
            <a:picLocks noChangeAspect="1"/>
          </p:cNvPicPr>
          <p:nvPr/>
        </p:nvPicPr>
        <p:blipFill>
          <a:blip r:embed="rId4">
            <a:clrChange>
              <a:clrFrom>
                <a:srgbClr val="FFFFFF"/>
              </a:clrFrom>
              <a:clrTo>
                <a:srgbClr val="FFFFFF">
                  <a:alpha val="0"/>
                </a:srgbClr>
              </a:clrTo>
            </a:clrChange>
            <a:grayscl/>
          </a:blip>
          <a:stretch>
            <a:fillRect/>
          </a:stretch>
        </p:blipFill>
        <p:spPr>
          <a:xfrm>
            <a:off x="590968" y="1759475"/>
            <a:ext cx="5342346" cy="3708284"/>
          </a:xfrm>
          <a:prstGeom prst="rect">
            <a:avLst/>
          </a:prstGeom>
        </p:spPr>
      </p:pic>
    </p:spTree>
    <p:extLst>
      <p:ext uri="{BB962C8B-B14F-4D97-AF65-F5344CB8AC3E}">
        <p14:creationId xmlns:p14="http://schemas.microsoft.com/office/powerpoint/2010/main" val="28471167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910686" y="422176"/>
            <a:ext cx="8370627" cy="1143000"/>
          </a:xfrm>
        </p:spPr>
        <p:txBody>
          <a:bodyPr>
            <a:noAutofit/>
          </a:bodyPr>
          <a:lstStyle/>
          <a:p>
            <a:pPr algn="ctr"/>
            <a:r>
              <a:rPr lang="es-ES" sz="3200" b="1" dirty="0">
                <a:solidFill>
                  <a:srgbClr val="19142F"/>
                </a:solidFill>
                <a:latin typeface="Arial"/>
                <a:cs typeface="Arial"/>
              </a:rPr>
              <a:t>Gestión de calidad en la terapia nutricional </a:t>
            </a:r>
            <a:br>
              <a:rPr lang="es-ES" sz="3200" dirty="0">
                <a:solidFill>
                  <a:srgbClr val="19142F"/>
                </a:solidFill>
                <a:latin typeface="Arial"/>
                <a:cs typeface="Arial"/>
              </a:rPr>
            </a:br>
            <a:endParaRPr lang="es-ES" sz="3200" dirty="0">
              <a:solidFill>
                <a:srgbClr val="19142F"/>
              </a:solidFill>
              <a:latin typeface="Arial"/>
              <a:cs typeface="Arial"/>
            </a:endParaRPr>
          </a:p>
        </p:txBody>
      </p:sp>
      <p:graphicFrame>
        <p:nvGraphicFramePr>
          <p:cNvPr id="7" name="Diagrama 6"/>
          <p:cNvGraphicFramePr/>
          <p:nvPr>
            <p:extLst>
              <p:ext uri="{D42A27DB-BD31-4B8C-83A1-F6EECF244321}">
                <p14:modId xmlns:p14="http://schemas.microsoft.com/office/powerpoint/2010/main" val="3308571463"/>
              </p:ext>
            </p:extLst>
          </p:nvPr>
        </p:nvGraphicFramePr>
        <p:xfrm>
          <a:off x="1481329" y="1393763"/>
          <a:ext cx="9235440" cy="48287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Rectángulo 7"/>
          <p:cNvSpPr/>
          <p:nvPr/>
        </p:nvSpPr>
        <p:spPr>
          <a:xfrm>
            <a:off x="3427309" y="6091695"/>
            <a:ext cx="872355" cy="261610"/>
          </a:xfrm>
          <a:prstGeom prst="rect">
            <a:avLst/>
          </a:prstGeom>
        </p:spPr>
        <p:txBody>
          <a:bodyPr wrap="none">
            <a:spAutoFit/>
          </a:bodyPr>
          <a:lstStyle/>
          <a:p>
            <a:r>
              <a:rPr lang="es-ES" sz="1100" baseline="30000" dirty="0" err="1">
                <a:latin typeface="Arial" panose="020B0604020202020204" pitchFamily="34" charset="0"/>
                <a:cs typeface="Arial" panose="020B0604020202020204" pitchFamily="34" charset="0"/>
              </a:rPr>
              <a:t>Waitzberg</a:t>
            </a:r>
            <a:r>
              <a:rPr lang="es-ES" sz="1100" baseline="30000" dirty="0">
                <a:latin typeface="Arial" panose="020B0604020202020204" pitchFamily="34" charset="0"/>
                <a:cs typeface="Arial" panose="020B0604020202020204" pitchFamily="34" charset="0"/>
              </a:rPr>
              <a:t>, 2008</a:t>
            </a:r>
            <a:endParaRPr lang="es-ES" sz="11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0900647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uadroTexto 6">
            <a:extLst>
              <a:ext uri="{FF2B5EF4-FFF2-40B4-BE49-F238E27FC236}">
                <a16:creationId xmlns:a16="http://schemas.microsoft.com/office/drawing/2014/main" id="{41186819-89E3-E141-B5C4-4FE22C8C3685}"/>
              </a:ext>
            </a:extLst>
          </p:cNvPr>
          <p:cNvSpPr txBox="1"/>
          <p:nvPr/>
        </p:nvSpPr>
        <p:spPr>
          <a:xfrm>
            <a:off x="580222" y="400503"/>
            <a:ext cx="11031556" cy="584775"/>
          </a:xfrm>
          <a:prstGeom prst="rect">
            <a:avLst/>
          </a:prstGeom>
          <a:noFill/>
        </p:spPr>
        <p:txBody>
          <a:bodyPr wrap="square" rtlCol="0">
            <a:spAutoFit/>
          </a:bodyPr>
          <a:lstStyle/>
          <a:p>
            <a:pPr algn="ctr"/>
            <a:r>
              <a:rPr lang="es-ES_tradnl" sz="3200" b="1" dirty="0">
                <a:solidFill>
                  <a:srgbClr val="19142F"/>
                </a:solidFill>
                <a:latin typeface="Arial"/>
                <a:cs typeface="Arial"/>
              </a:rPr>
              <a:t>¿Por qué monitorearnos y medirnos?</a:t>
            </a:r>
          </a:p>
        </p:txBody>
      </p:sp>
      <p:sp>
        <p:nvSpPr>
          <p:cNvPr id="8" name="CuadroTexto 7">
            <a:extLst>
              <a:ext uri="{FF2B5EF4-FFF2-40B4-BE49-F238E27FC236}">
                <a16:creationId xmlns:a16="http://schemas.microsoft.com/office/drawing/2014/main" id="{BE9CE855-3D03-754D-AAFE-322735A7391C}"/>
              </a:ext>
            </a:extLst>
          </p:cNvPr>
          <p:cNvSpPr txBox="1"/>
          <p:nvPr/>
        </p:nvSpPr>
        <p:spPr>
          <a:xfrm>
            <a:off x="1457841" y="2629950"/>
            <a:ext cx="8320919" cy="2308324"/>
          </a:xfrm>
          <a:prstGeom prst="rect">
            <a:avLst/>
          </a:prstGeom>
          <a:noFill/>
        </p:spPr>
        <p:txBody>
          <a:bodyPr wrap="square" rtlCol="0">
            <a:spAutoFit/>
          </a:bodyPr>
          <a:lstStyle/>
          <a:p>
            <a:pPr marL="285750" indent="-285750">
              <a:buFont typeface="Arial" panose="020B0604020202020204" pitchFamily="34" charset="0"/>
              <a:buChar char="•"/>
            </a:pPr>
            <a:r>
              <a:rPr lang="es-ES_tradnl" sz="2400" dirty="0">
                <a:solidFill>
                  <a:srgbClr val="19142F"/>
                </a:solidFill>
                <a:latin typeface="Arial"/>
                <a:cs typeface="Arial"/>
              </a:rPr>
              <a:t>Centros de excelencia</a:t>
            </a:r>
          </a:p>
          <a:p>
            <a:pPr marL="285750" indent="-285750">
              <a:buFont typeface="Arial" panose="020B0604020202020204" pitchFamily="34" charset="0"/>
              <a:buChar char="•"/>
            </a:pPr>
            <a:r>
              <a:rPr lang="es-ES_tradnl" sz="2400" dirty="0">
                <a:solidFill>
                  <a:srgbClr val="19142F"/>
                </a:solidFill>
                <a:latin typeface="Arial"/>
                <a:cs typeface="Arial"/>
              </a:rPr>
              <a:t>Mejora continua</a:t>
            </a:r>
          </a:p>
          <a:p>
            <a:pPr marL="285750" indent="-285750">
              <a:buFont typeface="Arial" panose="020B0604020202020204" pitchFamily="34" charset="0"/>
              <a:buChar char="•"/>
            </a:pPr>
            <a:r>
              <a:rPr lang="es-ES_tradnl" sz="2400" dirty="0">
                <a:solidFill>
                  <a:srgbClr val="19142F"/>
                </a:solidFill>
                <a:latin typeface="Arial"/>
                <a:cs typeface="Arial"/>
              </a:rPr>
              <a:t>Documentación de la atención</a:t>
            </a:r>
          </a:p>
          <a:p>
            <a:pPr marL="285750" indent="-285750">
              <a:buFont typeface="Arial" panose="020B0604020202020204" pitchFamily="34" charset="0"/>
              <a:buChar char="•"/>
            </a:pPr>
            <a:r>
              <a:rPr lang="es-ES_tradnl" sz="2400" dirty="0">
                <a:solidFill>
                  <a:srgbClr val="19142F"/>
                </a:solidFill>
                <a:latin typeface="Arial"/>
                <a:cs typeface="Arial"/>
              </a:rPr>
              <a:t>Posibilidades de mejora</a:t>
            </a:r>
          </a:p>
          <a:p>
            <a:pPr marL="285750" indent="-285750">
              <a:buFont typeface="Arial" panose="020B0604020202020204" pitchFamily="34" charset="0"/>
              <a:buChar char="•"/>
            </a:pPr>
            <a:r>
              <a:rPr lang="es-ES_tradnl" sz="2400" dirty="0">
                <a:solidFill>
                  <a:srgbClr val="19142F"/>
                </a:solidFill>
                <a:latin typeface="Arial"/>
                <a:cs typeface="Arial"/>
              </a:rPr>
              <a:t>Agentes de cambio</a:t>
            </a:r>
          </a:p>
          <a:p>
            <a:pPr marL="285750" indent="-285750">
              <a:buFont typeface="Arial" panose="020B0604020202020204" pitchFamily="34" charset="0"/>
              <a:buChar char="•"/>
            </a:pPr>
            <a:r>
              <a:rPr lang="es-ES_tradnl" sz="2400" dirty="0">
                <a:solidFill>
                  <a:srgbClr val="19142F"/>
                </a:solidFill>
                <a:latin typeface="Arial"/>
                <a:cs typeface="Arial"/>
              </a:rPr>
              <a:t>Demuestra gestión </a:t>
            </a:r>
          </a:p>
        </p:txBody>
      </p:sp>
      <p:pic>
        <p:nvPicPr>
          <p:cNvPr id="3" name="Imagen 2"/>
          <p:cNvPicPr>
            <a:picLocks noChangeAspect="1"/>
          </p:cNvPicPr>
          <p:nvPr/>
        </p:nvPicPr>
        <p:blipFill>
          <a:blip r:embed="rId3"/>
          <a:stretch>
            <a:fillRect/>
          </a:stretch>
        </p:blipFill>
        <p:spPr>
          <a:xfrm>
            <a:off x="6359466" y="2196148"/>
            <a:ext cx="5198783" cy="3013532"/>
          </a:xfrm>
          <a:prstGeom prst="rect">
            <a:avLst/>
          </a:prstGeom>
        </p:spPr>
      </p:pic>
    </p:spTree>
    <p:extLst>
      <p:ext uri="{BB962C8B-B14F-4D97-AF65-F5344CB8AC3E}">
        <p14:creationId xmlns:p14="http://schemas.microsoft.com/office/powerpoint/2010/main" val="10157682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a:extLst>
              <a:ext uri="{FF2B5EF4-FFF2-40B4-BE49-F238E27FC236}">
                <a16:creationId xmlns:a16="http://schemas.microsoft.com/office/drawing/2014/main" id="{B6CA8FA8-3CC3-C044-BF00-7C847BEF6DF8}"/>
              </a:ext>
            </a:extLst>
          </p:cNvPr>
          <p:cNvPicPr>
            <a:picLocks noChangeAspect="1"/>
          </p:cNvPicPr>
          <p:nvPr/>
        </p:nvPicPr>
        <p:blipFill>
          <a:blip r:embed="rId3"/>
          <a:stretch>
            <a:fillRect/>
          </a:stretch>
        </p:blipFill>
        <p:spPr>
          <a:xfrm>
            <a:off x="6096000" y="1805007"/>
            <a:ext cx="5890352" cy="3965638"/>
          </a:xfrm>
          <a:prstGeom prst="ellipse">
            <a:avLst/>
          </a:prstGeom>
          <a:ln>
            <a:noFill/>
          </a:ln>
          <a:effectLst>
            <a:softEdge rad="112500"/>
          </a:effectLst>
        </p:spPr>
      </p:pic>
      <p:sp>
        <p:nvSpPr>
          <p:cNvPr id="151554" name="Rectangle 2"/>
          <p:cNvSpPr>
            <a:spLocks noChangeArrowheads="1"/>
          </p:cNvSpPr>
          <p:nvPr/>
        </p:nvSpPr>
        <p:spPr bwMode="auto">
          <a:xfrm>
            <a:off x="3164982" y="458276"/>
            <a:ext cx="5862036"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nchor="ctr">
            <a:spAutoFit/>
          </a:bodyPr>
          <a:lstStyle/>
          <a:p>
            <a:pPr algn="ctr">
              <a:tabLst>
                <a:tab pos="571500" algn="l"/>
                <a:tab pos="2628900" algn="l"/>
              </a:tabLst>
              <a:defRPr/>
            </a:pPr>
            <a:r>
              <a:rPr lang="es-419" sz="3200" b="1" dirty="0">
                <a:solidFill>
                  <a:srgbClr val="19142F"/>
                </a:solidFill>
                <a:latin typeface="Arial"/>
                <a:cs typeface="Arial"/>
              </a:rPr>
              <a:t>¿Para qué medirnos?</a:t>
            </a:r>
          </a:p>
        </p:txBody>
      </p:sp>
      <p:sp>
        <p:nvSpPr>
          <p:cNvPr id="151555" name="Rectangle 3"/>
          <p:cNvSpPr>
            <a:spLocks noChangeArrowheads="1"/>
          </p:cNvSpPr>
          <p:nvPr/>
        </p:nvSpPr>
        <p:spPr bwMode="auto">
          <a:xfrm>
            <a:off x="1377988" y="2264332"/>
            <a:ext cx="4432262" cy="30469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marL="342900" indent="-342900">
              <a:buFontTx/>
              <a:buChar char="•"/>
              <a:defRPr/>
            </a:pPr>
            <a:r>
              <a:rPr lang="es-419" sz="2400" dirty="0">
                <a:solidFill>
                  <a:srgbClr val="19142F"/>
                </a:solidFill>
                <a:latin typeface="Arial" panose="020B0604020202020204" pitchFamily="34" charset="0"/>
                <a:cs typeface="Arial" panose="020B0604020202020204" pitchFamily="34" charset="0"/>
              </a:rPr>
              <a:t>Recomendar de TN individual y personalizada</a:t>
            </a:r>
          </a:p>
          <a:p>
            <a:pPr marL="342900" indent="-342900">
              <a:buFontTx/>
              <a:buChar char="•"/>
              <a:defRPr/>
            </a:pPr>
            <a:r>
              <a:rPr lang="es-419" sz="2400" dirty="0">
                <a:solidFill>
                  <a:srgbClr val="19142F"/>
                </a:solidFill>
                <a:latin typeface="Arial" panose="020B0604020202020204" pitchFamily="34" charset="0"/>
                <a:cs typeface="Arial" panose="020B0604020202020204" pitchFamily="34" charset="0"/>
              </a:rPr>
              <a:t>Prevenir complicaciones durante la TN</a:t>
            </a:r>
          </a:p>
          <a:p>
            <a:pPr marL="342900" indent="-342900">
              <a:buFontTx/>
              <a:buChar char="•"/>
              <a:defRPr/>
            </a:pPr>
            <a:r>
              <a:rPr lang="es-419" sz="2400" dirty="0">
                <a:solidFill>
                  <a:srgbClr val="19142F"/>
                </a:solidFill>
                <a:latin typeface="Arial" panose="020B0604020202020204" pitchFamily="34" charset="0"/>
                <a:cs typeface="Arial" panose="020B0604020202020204" pitchFamily="34" charset="0"/>
              </a:rPr>
              <a:t>Fortalecer la información en la TN</a:t>
            </a:r>
          </a:p>
          <a:p>
            <a:pPr marL="342900" indent="-342900">
              <a:buFontTx/>
              <a:buChar char="•"/>
              <a:defRPr/>
            </a:pPr>
            <a:r>
              <a:rPr lang="es-419" sz="2400" dirty="0">
                <a:solidFill>
                  <a:srgbClr val="19142F"/>
                </a:solidFill>
                <a:latin typeface="Arial" panose="020B0604020202020204" pitchFamily="34" charset="0"/>
                <a:cs typeface="Arial" panose="020B0604020202020204" pitchFamily="34" charset="0"/>
              </a:rPr>
              <a:t>Revisar que la TN este adecuada para el paciente</a:t>
            </a:r>
          </a:p>
        </p:txBody>
      </p:sp>
    </p:spTree>
    <p:extLst>
      <p:ext uri="{BB962C8B-B14F-4D97-AF65-F5344CB8AC3E}">
        <p14:creationId xmlns:p14="http://schemas.microsoft.com/office/powerpoint/2010/main" val="21209474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uadroTexto 6">
            <a:extLst>
              <a:ext uri="{FF2B5EF4-FFF2-40B4-BE49-F238E27FC236}">
                <a16:creationId xmlns:a16="http://schemas.microsoft.com/office/drawing/2014/main" id="{41186819-89E3-E141-B5C4-4FE22C8C3685}"/>
              </a:ext>
            </a:extLst>
          </p:cNvPr>
          <p:cNvSpPr txBox="1"/>
          <p:nvPr/>
        </p:nvSpPr>
        <p:spPr>
          <a:xfrm>
            <a:off x="580222" y="441632"/>
            <a:ext cx="11031556" cy="646331"/>
          </a:xfrm>
          <a:prstGeom prst="rect">
            <a:avLst/>
          </a:prstGeom>
          <a:noFill/>
        </p:spPr>
        <p:txBody>
          <a:bodyPr wrap="square" rtlCol="0">
            <a:spAutoFit/>
          </a:bodyPr>
          <a:lstStyle/>
          <a:p>
            <a:pPr algn="ctr"/>
            <a:r>
              <a:rPr lang="es-ES_tradnl" sz="3600" b="1" dirty="0">
                <a:solidFill>
                  <a:srgbClr val="19142F"/>
                </a:solidFill>
                <a:latin typeface="Arial"/>
                <a:cs typeface="Arial"/>
              </a:rPr>
              <a:t>¿A quién medir?</a:t>
            </a:r>
          </a:p>
        </p:txBody>
      </p:sp>
      <p:sp>
        <p:nvSpPr>
          <p:cNvPr id="8" name="CuadroTexto 7">
            <a:extLst>
              <a:ext uri="{FF2B5EF4-FFF2-40B4-BE49-F238E27FC236}">
                <a16:creationId xmlns:a16="http://schemas.microsoft.com/office/drawing/2014/main" id="{BE9CE855-3D03-754D-AAFE-322735A7391C}"/>
              </a:ext>
            </a:extLst>
          </p:cNvPr>
          <p:cNvSpPr txBox="1"/>
          <p:nvPr/>
        </p:nvSpPr>
        <p:spPr>
          <a:xfrm>
            <a:off x="847487" y="3102749"/>
            <a:ext cx="8320919" cy="1200329"/>
          </a:xfrm>
          <a:prstGeom prst="rect">
            <a:avLst/>
          </a:prstGeom>
          <a:noFill/>
        </p:spPr>
        <p:txBody>
          <a:bodyPr wrap="square" rtlCol="0">
            <a:spAutoFit/>
          </a:bodyPr>
          <a:lstStyle/>
          <a:p>
            <a:pPr marL="285750" indent="-285750">
              <a:buFont typeface="Arial" panose="020B0604020202020204" pitchFamily="34" charset="0"/>
              <a:buChar char="•"/>
            </a:pPr>
            <a:r>
              <a:rPr lang="es-ES_tradnl" sz="2400" dirty="0">
                <a:solidFill>
                  <a:srgbClr val="19142F"/>
                </a:solidFill>
                <a:latin typeface="Arial"/>
                <a:cs typeface="Arial"/>
              </a:rPr>
              <a:t>Pacientes hospitalizados con TN</a:t>
            </a:r>
          </a:p>
          <a:p>
            <a:pPr marL="285750" indent="-285750">
              <a:buFont typeface="Arial" panose="020B0604020202020204" pitchFamily="34" charset="0"/>
              <a:buChar char="•"/>
            </a:pPr>
            <a:r>
              <a:rPr lang="es-ES_tradnl" sz="2400" dirty="0">
                <a:solidFill>
                  <a:srgbClr val="19142F"/>
                </a:solidFill>
                <a:latin typeface="Arial"/>
                <a:cs typeface="Arial"/>
              </a:rPr>
              <a:t>Pacientes en UCI</a:t>
            </a:r>
          </a:p>
          <a:p>
            <a:pPr marL="285750" indent="-285750">
              <a:buFont typeface="Arial" panose="020B0604020202020204" pitchFamily="34" charset="0"/>
              <a:buChar char="•"/>
            </a:pPr>
            <a:r>
              <a:rPr lang="es-ES_tradnl" sz="2400" dirty="0">
                <a:solidFill>
                  <a:srgbClr val="19142F"/>
                </a:solidFill>
                <a:latin typeface="Arial"/>
                <a:cs typeface="Arial"/>
              </a:rPr>
              <a:t>Pacientes en manejo ambulatorio</a:t>
            </a:r>
          </a:p>
        </p:txBody>
      </p:sp>
      <p:pic>
        <p:nvPicPr>
          <p:cNvPr id="3" name="Imagen 2"/>
          <p:cNvPicPr>
            <a:picLocks noChangeAspect="1"/>
          </p:cNvPicPr>
          <p:nvPr/>
        </p:nvPicPr>
        <p:blipFill>
          <a:blip r:embed="rId3"/>
          <a:stretch>
            <a:fillRect/>
          </a:stretch>
        </p:blipFill>
        <p:spPr>
          <a:xfrm>
            <a:off x="6210053" y="2196147"/>
            <a:ext cx="5198783" cy="3013532"/>
          </a:xfrm>
          <a:prstGeom prst="rect">
            <a:avLst/>
          </a:prstGeom>
        </p:spPr>
      </p:pic>
    </p:spTree>
    <p:extLst>
      <p:ext uri="{BB962C8B-B14F-4D97-AF65-F5344CB8AC3E}">
        <p14:creationId xmlns:p14="http://schemas.microsoft.com/office/powerpoint/2010/main" val="2540068213"/>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14151</TotalTime>
  <Words>4538</Words>
  <Application>Microsoft Macintosh PowerPoint</Application>
  <PresentationFormat>Panorámica</PresentationFormat>
  <Paragraphs>400</Paragraphs>
  <Slides>30</Slides>
  <Notes>20</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30</vt:i4>
      </vt:variant>
    </vt:vector>
  </HeadingPairs>
  <TitlesOfParts>
    <vt:vector size="37" baseType="lpstr">
      <vt:lpstr>ＭＳ Ｐゴシック</vt:lpstr>
      <vt:lpstr>Arial</vt:lpstr>
      <vt:lpstr>Calibri</vt:lpstr>
      <vt:lpstr>Calibri Light</vt:lpstr>
      <vt:lpstr>Times New Roman</vt:lpstr>
      <vt:lpstr>Verdana</vt:lpstr>
      <vt:lpstr>Tema de Office</vt:lpstr>
      <vt:lpstr>Presentación de PowerPoint</vt:lpstr>
      <vt:lpstr>Objetivos</vt:lpstr>
      <vt:lpstr>Sistema de gestión de calidad </vt:lpstr>
      <vt:lpstr>¿Porqué pensar en un sistema de gestión de calidad en terapia nutricional?</vt:lpstr>
      <vt:lpstr>¿Qué se requiere para una certificación?</vt:lpstr>
      <vt:lpstr>Gestión de calidad en la terapia nutricional  </vt:lpstr>
      <vt:lpstr>Presentación de PowerPoint</vt:lpstr>
      <vt:lpstr>Presentación de PowerPoint</vt:lpstr>
      <vt:lpstr>Presentación de PowerPoint</vt:lpstr>
      <vt:lpstr>Presentación de PowerPoint</vt:lpstr>
      <vt:lpstr>Presentación de PowerPoint</vt:lpstr>
      <vt:lpstr>Frecuencia de medición paciente hospitalizado</vt:lpstr>
      <vt:lpstr>Presentación de PowerPoint</vt:lpstr>
      <vt:lpstr>Presentación de PowerPoint</vt:lpstr>
      <vt:lpstr>Presentación de PowerPoint</vt:lpstr>
      <vt:lpstr>Presentación de PowerPoint</vt:lpstr>
      <vt:lpstr>Presentación de PowerPoint</vt:lpstr>
      <vt:lpstr>Presentación de PowerPoint</vt:lpstr>
      <vt:lpstr>Frecuencia de medición paciente hospitalizado</vt:lpstr>
      <vt:lpstr>Frecuencia de medición paciente hospitalizado</vt:lpstr>
      <vt:lpstr>Monitoreo en paciente ambulatorio</vt:lpstr>
      <vt:lpstr>Indicadores de calidad</vt:lpstr>
      <vt:lpstr>Indicadores de calidad relacionados con la terapia nutricional</vt:lpstr>
      <vt:lpstr>Factores que pueden ser medidos en las etapas del cuidado nutricional</vt:lpstr>
      <vt:lpstr>Evaluación de la efectividad en TN en UCI</vt:lpstr>
      <vt:lpstr>Elaboración de indicadores de calidad  </vt:lpstr>
      <vt:lpstr>Presentación de PowerPoint</vt:lpstr>
      <vt:lpstr>Ejemplos de indicadores de calidad</vt:lpstr>
      <vt:lpstr>Ejemplos de indicadores de calidad</vt:lpstr>
      <vt:lpstr>Presentación de PowerPoint</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Renal</dc:title>
  <dc:creator>USER</dc:creator>
  <cp:lastModifiedBy>Microsoft Office User</cp:lastModifiedBy>
  <cp:revision>111</cp:revision>
  <dcterms:created xsi:type="dcterms:W3CDTF">2019-03-12T20:23:04Z</dcterms:created>
  <dcterms:modified xsi:type="dcterms:W3CDTF">2020-10-07T18:51:28Z</dcterms:modified>
</cp:coreProperties>
</file>

<file path=docProps/thumbnail.jpeg>
</file>